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x="18288000" cy="10287000"/>
  <p:notesSz cx="6858000" cy="9144000"/>
  <p:embeddedFontLst>
    <p:embeddedFont>
      <p:font typeface="Times New Roman Bold" charset="1" panose="02030802070405020303"/>
      <p:regular r:id="rId31"/>
    </p:embeddedFont>
    <p:embeddedFont>
      <p:font typeface="Times New Roman Bold Italics" charset="1" panose="02030802070405090303"/>
      <p:regular r:id="rId32"/>
    </p:embeddedFont>
    <p:embeddedFont>
      <p:font typeface="Times New Roman Italics" charset="1" panose="02030502070405090303"/>
      <p:regular r:id="rId33"/>
    </p:embeddedFont>
    <p:embeddedFont>
      <p:font typeface="Times New Roman" charset="1" panose="02030502070405020303"/>
      <p:regular r:id="rId34"/>
    </p:embeddedFont>
    <p:embeddedFont>
      <p:font typeface="Arial Nova" charset="1" panose="020B0504020202020204"/>
      <p:regular r:id="rId35"/>
    </p:embeddedFont>
    <p:embeddedFont>
      <p:font typeface="Arial Nova Bold" charset="1" panose="020B0804020202020204"/>
      <p:regular r:id="rId36"/>
    </p:embeddedFont>
    <p:embeddedFont>
      <p:font typeface="Canva Sans Bold" charset="1" panose="020B0803030501040103"/>
      <p:regular r:id="rId37"/>
    </p:embeddedFont>
    <p:embeddedFont>
      <p:font typeface="Canva Sans" charset="1" panose="020B0503030501040103"/>
      <p:regular r:id="rId38"/>
    </p:embeddedFont>
    <p:embeddedFont>
      <p:font typeface="Canva Sans Bold Italics" charset="1" panose="020B0803030501040103"/>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jpe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jpeg>
</file>

<file path=ppt/media/image5.png>
</file>

<file path=ppt/media/image6.jpeg>
</file>

<file path=ppt/media/image7.jpe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1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17.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18.png" Type="http://schemas.openxmlformats.org/officeDocument/2006/relationships/image"/><Relationship Id="rId6" Target="../media/image19.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1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 Id="rId4" Target="../media/image1.jpeg" Type="http://schemas.openxmlformats.org/officeDocument/2006/relationships/image"/><Relationship Id="rId5" Target="../media/image2.png" Type="http://schemas.openxmlformats.org/officeDocument/2006/relationships/image"/><Relationship Id="rId6" Target="../media/image3.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 Id="rId3" Target="../media/image1.jpe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24.png" Type="http://schemas.openxmlformats.org/officeDocument/2006/relationships/image"/><Relationship Id="rId7" Target="../media/image2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png" Type="http://schemas.openxmlformats.org/officeDocument/2006/relationships/image"/><Relationship Id="rId4" Target="../media/image6.jpe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26.pn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27.pn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 Id="rId4"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1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12.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153498"/>
            <a:ext cx="20736668" cy="1773424"/>
            <a:chOff x="0" y="0"/>
            <a:chExt cx="4732392" cy="404720"/>
          </a:xfrm>
        </p:grpSpPr>
        <p:sp>
          <p:nvSpPr>
            <p:cNvPr name="Freeform 3" id="3"/>
            <p:cNvSpPr/>
            <p:nvPr/>
          </p:nvSpPr>
          <p:spPr>
            <a:xfrm flipH="false" flipV="false" rot="0">
              <a:off x="0" y="0"/>
              <a:ext cx="4732392" cy="404720"/>
            </a:xfrm>
            <a:custGeom>
              <a:avLst/>
              <a:gdLst/>
              <a:ahLst/>
              <a:cxnLst/>
              <a:rect r="r" b="b" t="t" l="l"/>
              <a:pathLst>
                <a:path h="404720" w="4732392">
                  <a:moveTo>
                    <a:pt x="4529192" y="0"/>
                  </a:moveTo>
                  <a:lnTo>
                    <a:pt x="0" y="0"/>
                  </a:lnTo>
                  <a:lnTo>
                    <a:pt x="203200" y="404720"/>
                  </a:lnTo>
                  <a:lnTo>
                    <a:pt x="4732392" y="404720"/>
                  </a:lnTo>
                  <a:lnTo>
                    <a:pt x="4529192" y="0"/>
                  </a:lnTo>
                  <a:close/>
                </a:path>
              </a:pathLst>
            </a:custGeom>
            <a:solidFill>
              <a:srgbClr val="144158"/>
            </a:solidFill>
          </p:spPr>
        </p:sp>
        <p:sp>
          <p:nvSpPr>
            <p:cNvPr name="TextBox 4" id="4"/>
            <p:cNvSpPr txBox="true"/>
            <p:nvPr/>
          </p:nvSpPr>
          <p:spPr>
            <a:xfrm>
              <a:off x="101600" y="-38100"/>
              <a:ext cx="4529192" cy="44282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5159686" y="733213"/>
            <a:ext cx="7949579" cy="1446259"/>
            <a:chOff x="0" y="0"/>
            <a:chExt cx="2093716" cy="380908"/>
          </a:xfrm>
        </p:grpSpPr>
        <p:sp>
          <p:nvSpPr>
            <p:cNvPr name="Freeform 6" id="6"/>
            <p:cNvSpPr/>
            <p:nvPr/>
          </p:nvSpPr>
          <p:spPr>
            <a:xfrm flipH="false" flipV="false" rot="0">
              <a:off x="0" y="0"/>
              <a:ext cx="2093716" cy="380908"/>
            </a:xfrm>
            <a:custGeom>
              <a:avLst/>
              <a:gdLst/>
              <a:ahLst/>
              <a:cxnLst/>
              <a:rect r="r" b="b" t="t" l="l"/>
              <a:pathLst>
                <a:path h="380908" w="2093716">
                  <a:moveTo>
                    <a:pt x="48694" y="0"/>
                  </a:moveTo>
                  <a:lnTo>
                    <a:pt x="2045022" y="0"/>
                  </a:lnTo>
                  <a:cubicBezTo>
                    <a:pt x="2057937" y="0"/>
                    <a:pt x="2070322" y="5130"/>
                    <a:pt x="2079454" y="14262"/>
                  </a:cubicBezTo>
                  <a:cubicBezTo>
                    <a:pt x="2088586" y="23394"/>
                    <a:pt x="2093716" y="35779"/>
                    <a:pt x="2093716" y="48694"/>
                  </a:cubicBezTo>
                  <a:lnTo>
                    <a:pt x="2093716" y="332214"/>
                  </a:lnTo>
                  <a:cubicBezTo>
                    <a:pt x="2093716" y="345128"/>
                    <a:pt x="2088586" y="357514"/>
                    <a:pt x="2079454" y="366646"/>
                  </a:cubicBezTo>
                  <a:cubicBezTo>
                    <a:pt x="2070322" y="375777"/>
                    <a:pt x="2057937" y="380908"/>
                    <a:pt x="2045022" y="380908"/>
                  </a:cubicBezTo>
                  <a:lnTo>
                    <a:pt x="48694" y="380908"/>
                  </a:lnTo>
                  <a:cubicBezTo>
                    <a:pt x="21801" y="380908"/>
                    <a:pt x="0" y="359107"/>
                    <a:pt x="0" y="332214"/>
                  </a:cubicBezTo>
                  <a:lnTo>
                    <a:pt x="0" y="48694"/>
                  </a:lnTo>
                  <a:cubicBezTo>
                    <a:pt x="0" y="35779"/>
                    <a:pt x="5130" y="23394"/>
                    <a:pt x="14262" y="14262"/>
                  </a:cubicBezTo>
                  <a:cubicBezTo>
                    <a:pt x="23394" y="5130"/>
                    <a:pt x="35779" y="0"/>
                    <a:pt x="48694" y="0"/>
                  </a:cubicBezTo>
                  <a:close/>
                </a:path>
              </a:pathLst>
            </a:custGeom>
            <a:solidFill>
              <a:srgbClr val="FFFFFF">
                <a:alpha val="92941"/>
              </a:srgbClr>
            </a:solidFill>
            <a:ln w="9525" cap="rnd">
              <a:solidFill>
                <a:srgbClr val="000000">
                  <a:alpha val="92941"/>
                </a:srgbClr>
              </a:solidFill>
              <a:prstDash val="solid"/>
              <a:round/>
            </a:ln>
          </p:spPr>
        </p:sp>
        <p:sp>
          <p:nvSpPr>
            <p:cNvPr name="TextBox 7" id="7"/>
            <p:cNvSpPr txBox="true"/>
            <p:nvPr/>
          </p:nvSpPr>
          <p:spPr>
            <a:xfrm>
              <a:off x="0" y="-38100"/>
              <a:ext cx="2093716" cy="419008"/>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5781069" y="792292"/>
            <a:ext cx="6635118" cy="1328101"/>
            <a:chOff x="0" y="0"/>
            <a:chExt cx="8846824" cy="1770802"/>
          </a:xfrm>
        </p:grpSpPr>
        <p:sp>
          <p:nvSpPr>
            <p:cNvPr name="Freeform 9" id="9"/>
            <p:cNvSpPr/>
            <p:nvPr/>
          </p:nvSpPr>
          <p:spPr>
            <a:xfrm flipH="false" flipV="false" rot="0">
              <a:off x="7226235" y="75106"/>
              <a:ext cx="1620589" cy="1620589"/>
            </a:xfrm>
            <a:custGeom>
              <a:avLst/>
              <a:gdLst/>
              <a:ahLst/>
              <a:cxnLst/>
              <a:rect r="r" b="b" t="t" l="l"/>
              <a:pathLst>
                <a:path h="1620589" w="1620589">
                  <a:moveTo>
                    <a:pt x="0" y="0"/>
                  </a:moveTo>
                  <a:lnTo>
                    <a:pt x="1620589" y="0"/>
                  </a:lnTo>
                  <a:lnTo>
                    <a:pt x="1620589" y="1620589"/>
                  </a:lnTo>
                  <a:lnTo>
                    <a:pt x="0" y="1620589"/>
                  </a:lnTo>
                  <a:lnTo>
                    <a:pt x="0" y="0"/>
                  </a:lnTo>
                  <a:close/>
                </a:path>
              </a:pathLst>
            </a:custGeom>
            <a:blipFill>
              <a:blip r:embed="rId2"/>
              <a:stretch>
                <a:fillRect l="0" t="0" r="0" b="0"/>
              </a:stretch>
            </a:blipFill>
          </p:spPr>
        </p:sp>
        <p:sp>
          <p:nvSpPr>
            <p:cNvPr name="Freeform 10" id="10"/>
            <p:cNvSpPr/>
            <p:nvPr/>
          </p:nvSpPr>
          <p:spPr>
            <a:xfrm flipH="false" flipV="false" rot="0">
              <a:off x="1872593" y="135136"/>
              <a:ext cx="5251851" cy="1500529"/>
            </a:xfrm>
            <a:custGeom>
              <a:avLst/>
              <a:gdLst/>
              <a:ahLst/>
              <a:cxnLst/>
              <a:rect r="r" b="b" t="t" l="l"/>
              <a:pathLst>
                <a:path h="1500529" w="5251851">
                  <a:moveTo>
                    <a:pt x="0" y="0"/>
                  </a:moveTo>
                  <a:lnTo>
                    <a:pt x="5251851" y="0"/>
                  </a:lnTo>
                  <a:lnTo>
                    <a:pt x="5251851" y="1500529"/>
                  </a:lnTo>
                  <a:lnTo>
                    <a:pt x="0" y="1500529"/>
                  </a:lnTo>
                  <a:lnTo>
                    <a:pt x="0" y="0"/>
                  </a:lnTo>
                  <a:close/>
                </a:path>
              </a:pathLst>
            </a:custGeom>
            <a:blipFill>
              <a:blip r:embed="rId3"/>
              <a:stretch>
                <a:fillRect l="0" t="0" r="0" b="0"/>
              </a:stretch>
            </a:blipFill>
          </p:spPr>
        </p:sp>
        <p:sp>
          <p:nvSpPr>
            <p:cNvPr name="Freeform 11" id="11"/>
            <p:cNvSpPr/>
            <p:nvPr/>
          </p:nvSpPr>
          <p:spPr>
            <a:xfrm flipH="false" flipV="false" rot="0">
              <a:off x="0" y="0"/>
              <a:ext cx="1770802" cy="1770802"/>
            </a:xfrm>
            <a:custGeom>
              <a:avLst/>
              <a:gdLst/>
              <a:ahLst/>
              <a:cxnLst/>
              <a:rect r="r" b="b" t="t" l="l"/>
              <a:pathLst>
                <a:path h="1770802" w="1770802">
                  <a:moveTo>
                    <a:pt x="0" y="0"/>
                  </a:moveTo>
                  <a:lnTo>
                    <a:pt x="1770802" y="0"/>
                  </a:lnTo>
                  <a:lnTo>
                    <a:pt x="1770802" y="1770802"/>
                  </a:lnTo>
                  <a:lnTo>
                    <a:pt x="0" y="1770802"/>
                  </a:lnTo>
                  <a:lnTo>
                    <a:pt x="0" y="0"/>
                  </a:lnTo>
                  <a:close/>
                </a:path>
              </a:pathLst>
            </a:custGeom>
            <a:blipFill>
              <a:blip r:embed="rId4"/>
              <a:stretch>
                <a:fillRect l="0" t="0" r="0" b="0"/>
              </a:stretch>
            </a:blipFill>
          </p:spPr>
        </p:sp>
      </p:grpSp>
      <p:grpSp>
        <p:nvGrpSpPr>
          <p:cNvPr name="Group 12" id="12"/>
          <p:cNvGrpSpPr/>
          <p:nvPr/>
        </p:nvGrpSpPr>
        <p:grpSpPr>
          <a:xfrm rot="0">
            <a:off x="-1224334" y="8161274"/>
            <a:ext cx="20736668" cy="2125726"/>
            <a:chOff x="0" y="0"/>
            <a:chExt cx="4732392" cy="485120"/>
          </a:xfrm>
        </p:grpSpPr>
        <p:sp>
          <p:nvSpPr>
            <p:cNvPr name="Freeform 13" id="13"/>
            <p:cNvSpPr/>
            <p:nvPr/>
          </p:nvSpPr>
          <p:spPr>
            <a:xfrm flipH="false" flipV="false" rot="0">
              <a:off x="0" y="0"/>
              <a:ext cx="4732392" cy="485120"/>
            </a:xfrm>
            <a:custGeom>
              <a:avLst/>
              <a:gdLst/>
              <a:ahLst/>
              <a:cxnLst/>
              <a:rect r="r" b="b" t="t" l="l"/>
              <a:pathLst>
                <a:path h="485120" w="4732392">
                  <a:moveTo>
                    <a:pt x="4529192" y="0"/>
                  </a:moveTo>
                  <a:lnTo>
                    <a:pt x="0" y="0"/>
                  </a:lnTo>
                  <a:lnTo>
                    <a:pt x="203200" y="485120"/>
                  </a:lnTo>
                  <a:lnTo>
                    <a:pt x="4732392" y="485120"/>
                  </a:lnTo>
                  <a:lnTo>
                    <a:pt x="4529192" y="0"/>
                  </a:lnTo>
                  <a:close/>
                </a:path>
              </a:pathLst>
            </a:custGeom>
            <a:solidFill>
              <a:srgbClr val="144158"/>
            </a:solidFill>
          </p:spPr>
        </p:sp>
        <p:sp>
          <p:nvSpPr>
            <p:cNvPr name="TextBox 14" id="14"/>
            <p:cNvSpPr txBox="true"/>
            <p:nvPr/>
          </p:nvSpPr>
          <p:spPr>
            <a:xfrm>
              <a:off x="101600" y="-38100"/>
              <a:ext cx="4529192" cy="523220"/>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057275" y="2717336"/>
            <a:ext cx="16016340" cy="3790189"/>
          </a:xfrm>
          <a:prstGeom prst="rect">
            <a:avLst/>
          </a:prstGeom>
        </p:spPr>
        <p:txBody>
          <a:bodyPr anchor="t" rtlCol="false" tIns="0" lIns="0" bIns="0" rIns="0">
            <a:spAutoFit/>
          </a:bodyPr>
          <a:lstStyle/>
          <a:p>
            <a:pPr algn="ctr">
              <a:lnSpc>
                <a:spcPts val="7295"/>
              </a:lnSpc>
            </a:pPr>
            <a:r>
              <a:rPr lang="en-US" b="true" sz="5699">
                <a:solidFill>
                  <a:srgbClr val="002C4F"/>
                </a:solidFill>
                <a:latin typeface="Times New Roman Bold"/>
                <a:ea typeface="Times New Roman Bold"/>
                <a:cs typeface="Times New Roman Bold"/>
                <a:sym typeface="Times New Roman Bold"/>
              </a:rPr>
              <a:t>PREDIKSI PRODUKSI GULA DI INDONESIA MENGGUNAKAN MODEL </a:t>
            </a:r>
            <a:r>
              <a:rPr lang="en-US" b="true" sz="5699" i="true">
                <a:solidFill>
                  <a:srgbClr val="002C4F"/>
                </a:solidFill>
                <a:latin typeface="Times New Roman Bold Italics"/>
                <a:ea typeface="Times New Roman Bold Italics"/>
                <a:cs typeface="Times New Roman Bold Italics"/>
                <a:sym typeface="Times New Roman Bold Italics"/>
              </a:rPr>
              <a:t>AUTOREGRESSIVE INTEGRAED MOVING AVERAGE </a:t>
            </a:r>
            <a:r>
              <a:rPr lang="en-US" b="true" sz="5699">
                <a:solidFill>
                  <a:srgbClr val="002C4F"/>
                </a:solidFill>
                <a:latin typeface="Times New Roman Bold"/>
                <a:ea typeface="Times New Roman Bold"/>
                <a:cs typeface="Times New Roman Bold"/>
                <a:sym typeface="Times New Roman Bold"/>
              </a:rPr>
              <a:t>(SARIMA)</a:t>
            </a:r>
          </a:p>
        </p:txBody>
      </p:sp>
      <p:sp>
        <p:nvSpPr>
          <p:cNvPr name="TextBox 16" id="16"/>
          <p:cNvSpPr txBox="true"/>
          <p:nvPr/>
        </p:nvSpPr>
        <p:spPr>
          <a:xfrm rot="0">
            <a:off x="490746" y="8262672"/>
            <a:ext cx="17617490" cy="1829331"/>
          </a:xfrm>
          <a:prstGeom prst="rect">
            <a:avLst/>
          </a:prstGeom>
        </p:spPr>
        <p:txBody>
          <a:bodyPr anchor="t" rtlCol="false" tIns="0" lIns="0" bIns="0" rIns="0">
            <a:spAutoFit/>
          </a:bodyPr>
          <a:lstStyle/>
          <a:p>
            <a:pPr algn="ctr">
              <a:lnSpc>
                <a:spcPts val="5075"/>
              </a:lnSpc>
            </a:pPr>
            <a:r>
              <a:rPr lang="en-US" sz="3599" b="true">
                <a:solidFill>
                  <a:srgbClr val="FFFFFF"/>
                </a:solidFill>
                <a:latin typeface="Times New Roman Bold"/>
                <a:ea typeface="Times New Roman Bold"/>
                <a:cs typeface="Times New Roman Bold"/>
                <a:sym typeface="Times New Roman Bold"/>
              </a:rPr>
              <a:t>PROGRAM STUDI SAINS DATA FAKULTAS SAINS</a:t>
            </a:r>
          </a:p>
          <a:p>
            <a:pPr algn="ctr">
              <a:lnSpc>
                <a:spcPts val="5075"/>
              </a:lnSpc>
            </a:pPr>
            <a:r>
              <a:rPr lang="en-US" sz="3599" b="true">
                <a:solidFill>
                  <a:srgbClr val="FFFFFF"/>
                </a:solidFill>
                <a:latin typeface="Times New Roman Bold"/>
                <a:ea typeface="Times New Roman Bold"/>
                <a:cs typeface="Times New Roman Bold"/>
                <a:sym typeface="Times New Roman Bold"/>
              </a:rPr>
              <a:t>INSTITUT TEKNOLOGI SUMATERA </a:t>
            </a:r>
          </a:p>
          <a:p>
            <a:pPr algn="ctr">
              <a:lnSpc>
                <a:spcPts val="3947"/>
              </a:lnSpc>
            </a:pPr>
            <a:r>
              <a:rPr lang="en-US" b="true" sz="2799">
                <a:solidFill>
                  <a:srgbClr val="FFFFFF"/>
                </a:solidFill>
                <a:latin typeface="Times New Roman Bold"/>
                <a:ea typeface="Times New Roman Bold"/>
                <a:cs typeface="Times New Roman Bold"/>
                <a:sym typeface="Times New Roman Bold"/>
              </a:rPr>
              <a:t>TAHUN 2024</a:t>
            </a:r>
          </a:p>
        </p:txBody>
      </p:sp>
      <p:sp>
        <p:nvSpPr>
          <p:cNvPr name="TextBox 17" id="17"/>
          <p:cNvSpPr txBox="true"/>
          <p:nvPr/>
        </p:nvSpPr>
        <p:spPr>
          <a:xfrm rot="0">
            <a:off x="289884" y="6649269"/>
            <a:ext cx="17617490" cy="1065608"/>
          </a:xfrm>
          <a:prstGeom prst="rect">
            <a:avLst/>
          </a:prstGeom>
        </p:spPr>
        <p:txBody>
          <a:bodyPr anchor="t" rtlCol="false" tIns="0" lIns="0" bIns="0" rIns="0">
            <a:spAutoFit/>
          </a:bodyPr>
          <a:lstStyle/>
          <a:p>
            <a:pPr algn="ctr">
              <a:lnSpc>
                <a:spcPts val="4088"/>
              </a:lnSpc>
            </a:pPr>
            <a:r>
              <a:rPr lang="en-US" sz="2899" b="true">
                <a:solidFill>
                  <a:srgbClr val="000000"/>
                </a:solidFill>
                <a:latin typeface="Times New Roman Bold"/>
                <a:ea typeface="Times New Roman Bold"/>
                <a:cs typeface="Times New Roman Bold"/>
                <a:sym typeface="Times New Roman Bold"/>
              </a:rPr>
              <a:t>Disusun Oleh:</a:t>
            </a:r>
          </a:p>
          <a:p>
            <a:pPr algn="ctr">
              <a:lnSpc>
                <a:spcPts val="4088"/>
              </a:lnSpc>
            </a:pPr>
            <a:r>
              <a:rPr lang="en-US" b="true" sz="2899">
                <a:solidFill>
                  <a:srgbClr val="000000"/>
                </a:solidFill>
                <a:latin typeface="Times New Roman Bold"/>
                <a:ea typeface="Times New Roman Bold"/>
                <a:cs typeface="Times New Roman Bold"/>
                <a:sym typeface="Times New Roman Bold"/>
              </a:rPr>
              <a:t>KELOMPOK 7 ADW RA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17442" y="118784"/>
            <a:ext cx="4347284" cy="9148198"/>
          </a:xfrm>
          <a:custGeom>
            <a:avLst/>
            <a:gdLst/>
            <a:ahLst/>
            <a:cxnLst/>
            <a:rect r="r" b="b" t="t" l="l"/>
            <a:pathLst>
              <a:path h="9148198" w="4347284">
                <a:moveTo>
                  <a:pt x="0" y="0"/>
                </a:moveTo>
                <a:lnTo>
                  <a:pt x="4347284" y="0"/>
                </a:lnTo>
                <a:lnTo>
                  <a:pt x="4347284" y="9148198"/>
                </a:lnTo>
                <a:lnTo>
                  <a:pt x="0" y="9148198"/>
                </a:lnTo>
                <a:lnTo>
                  <a:pt x="0" y="0"/>
                </a:lnTo>
                <a:close/>
              </a:path>
            </a:pathLst>
          </a:custGeom>
          <a:blipFill>
            <a:blip r:embed="rId2"/>
            <a:stretch>
              <a:fillRect l="0" t="0" r="0" b="0"/>
            </a:stretch>
          </a:blipFill>
        </p:spPr>
      </p:sp>
      <p:sp>
        <p:nvSpPr>
          <p:cNvPr name="TextBox 3" id="3"/>
          <p:cNvSpPr txBox="true"/>
          <p:nvPr/>
        </p:nvSpPr>
        <p:spPr>
          <a:xfrm rot="0">
            <a:off x="2393740" y="8164890"/>
            <a:ext cx="6336978" cy="466725"/>
          </a:xfrm>
          <a:prstGeom prst="rect">
            <a:avLst/>
          </a:prstGeom>
        </p:spPr>
        <p:txBody>
          <a:bodyPr anchor="t" rtlCol="false" tIns="0" lIns="0" bIns="0" rIns="0">
            <a:spAutoFit/>
          </a:bodyPr>
          <a:lstStyle/>
          <a:p>
            <a:pPr algn="l">
              <a:lnSpc>
                <a:spcPts val="3600"/>
              </a:lnSpc>
            </a:pPr>
            <a:r>
              <a:rPr lang="en-US" sz="3000">
                <a:solidFill>
                  <a:srgbClr val="FFFFFF"/>
                </a:solidFill>
                <a:latin typeface="Arial Nova"/>
                <a:ea typeface="Arial Nova"/>
                <a:cs typeface="Arial Nova"/>
                <a:sym typeface="Arial Nova"/>
              </a:rPr>
              <a:t>Demografi Konsumen</a:t>
            </a:r>
          </a:p>
        </p:txBody>
      </p:sp>
      <p:sp>
        <p:nvSpPr>
          <p:cNvPr name="TextBox 4" id="4"/>
          <p:cNvSpPr txBox="true"/>
          <p:nvPr/>
        </p:nvSpPr>
        <p:spPr>
          <a:xfrm rot="0">
            <a:off x="1207016" y="8163937"/>
            <a:ext cx="595126" cy="466725"/>
          </a:xfrm>
          <a:prstGeom prst="rect">
            <a:avLst/>
          </a:prstGeom>
        </p:spPr>
        <p:txBody>
          <a:bodyPr anchor="t" rtlCol="false" tIns="0" lIns="0" bIns="0" rIns="0">
            <a:spAutoFit/>
          </a:bodyPr>
          <a:lstStyle/>
          <a:p>
            <a:pPr algn="ctr">
              <a:lnSpc>
                <a:spcPts val="3600"/>
              </a:lnSpc>
            </a:pPr>
            <a:r>
              <a:rPr lang="en-US" sz="3000" b="true">
                <a:solidFill>
                  <a:srgbClr val="FFFFFF"/>
                </a:solidFill>
                <a:latin typeface="Arial Nova Bold"/>
                <a:ea typeface="Arial Nova Bold"/>
                <a:cs typeface="Arial Nova Bold"/>
                <a:sym typeface="Arial Nova Bold"/>
              </a:rPr>
              <a:t>04</a:t>
            </a:r>
          </a:p>
        </p:txBody>
      </p:sp>
      <p:sp>
        <p:nvSpPr>
          <p:cNvPr name="TextBox 5" id="5"/>
          <p:cNvSpPr txBox="true"/>
          <p:nvPr/>
        </p:nvSpPr>
        <p:spPr>
          <a:xfrm rot="0">
            <a:off x="1802142" y="4313368"/>
            <a:ext cx="8115300" cy="1038860"/>
          </a:xfrm>
          <a:prstGeom prst="rect">
            <a:avLst/>
          </a:prstGeom>
        </p:spPr>
        <p:txBody>
          <a:bodyPr anchor="t" rtlCol="false" tIns="0" lIns="0" bIns="0" rIns="0">
            <a:spAutoFit/>
          </a:bodyPr>
          <a:lstStyle/>
          <a:p>
            <a:pPr algn="ctr">
              <a:lnSpc>
                <a:spcPts val="7644"/>
              </a:lnSpc>
            </a:pPr>
            <a:r>
              <a:rPr lang="en-US" b="true" sz="5499">
                <a:solidFill>
                  <a:srgbClr val="144158"/>
                </a:solidFill>
                <a:latin typeface="Times New Roman Bold"/>
                <a:ea typeface="Times New Roman Bold"/>
                <a:cs typeface="Times New Roman Bold"/>
                <a:sym typeface="Times New Roman Bold"/>
              </a:rPr>
              <a:t>METODOLOGI</a:t>
            </a:r>
          </a:p>
        </p:txBody>
      </p:sp>
      <p:grpSp>
        <p:nvGrpSpPr>
          <p:cNvPr name="Group 6" id="6"/>
          <p:cNvGrpSpPr/>
          <p:nvPr/>
        </p:nvGrpSpPr>
        <p:grpSpPr>
          <a:xfrm rot="2589027">
            <a:off x="15814155" y="-868118"/>
            <a:ext cx="4947690" cy="3086100"/>
            <a:chOff x="0" y="0"/>
            <a:chExt cx="1303095" cy="812800"/>
          </a:xfrm>
        </p:grpSpPr>
        <p:sp>
          <p:nvSpPr>
            <p:cNvPr name="Freeform 7" id="7"/>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8" id="8"/>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2818405" y="-292640"/>
            <a:ext cx="14144497" cy="1340390"/>
            <a:chOff x="0" y="0"/>
            <a:chExt cx="1527407" cy="144743"/>
          </a:xfrm>
        </p:grpSpPr>
        <p:sp>
          <p:nvSpPr>
            <p:cNvPr name="Freeform 10" id="10"/>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1" id="11"/>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3044319" y="-670195"/>
            <a:ext cx="14144497" cy="1340390"/>
            <a:chOff x="0" y="0"/>
            <a:chExt cx="1527407" cy="144743"/>
          </a:xfrm>
        </p:grpSpPr>
        <p:sp>
          <p:nvSpPr>
            <p:cNvPr name="Freeform 13" id="13"/>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4" id="14"/>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403577" y="185459"/>
            <a:ext cx="4729302" cy="946628"/>
            <a:chOff x="0" y="0"/>
            <a:chExt cx="6305736" cy="1262171"/>
          </a:xfrm>
        </p:grpSpPr>
        <p:sp>
          <p:nvSpPr>
            <p:cNvPr name="Freeform 16" id="16"/>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3"/>
              <a:stretch>
                <a:fillRect l="0" t="0" r="0" b="0"/>
              </a:stretch>
            </a:blipFill>
          </p:spPr>
        </p:sp>
        <p:sp>
          <p:nvSpPr>
            <p:cNvPr name="Freeform 17" id="17"/>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4"/>
              <a:stretch>
                <a:fillRect l="0" t="0" r="0" b="0"/>
              </a:stretch>
            </a:blipFill>
          </p:spPr>
        </p:sp>
        <p:sp>
          <p:nvSpPr>
            <p:cNvPr name="Freeform 18" id="18"/>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5"/>
              <a:stretch>
                <a:fillRect l="0" t="0" r="0" b="0"/>
              </a:stretch>
            </a:blipFill>
          </p:spPr>
        </p:sp>
      </p:grpSp>
      <p:grpSp>
        <p:nvGrpSpPr>
          <p:cNvPr name="Group 19" id="19"/>
          <p:cNvGrpSpPr/>
          <p:nvPr/>
        </p:nvGrpSpPr>
        <p:grpSpPr>
          <a:xfrm rot="0">
            <a:off x="-1068844" y="9525753"/>
            <a:ext cx="19356844" cy="761247"/>
            <a:chOff x="0" y="0"/>
            <a:chExt cx="4417497" cy="173727"/>
          </a:xfrm>
        </p:grpSpPr>
        <p:sp>
          <p:nvSpPr>
            <p:cNvPr name="Freeform 20" id="20"/>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21" id="21"/>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12482642" y="9525753"/>
            <a:ext cx="9642517" cy="1371229"/>
            <a:chOff x="0" y="0"/>
            <a:chExt cx="811468" cy="115396"/>
          </a:xfrm>
        </p:grpSpPr>
        <p:sp>
          <p:nvSpPr>
            <p:cNvPr name="Freeform 23" id="23"/>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24" id="24"/>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sp>
        <p:nvSpPr>
          <p:cNvPr name="TextBox 25" id="25"/>
          <p:cNvSpPr txBox="true"/>
          <p:nvPr/>
        </p:nvSpPr>
        <p:spPr>
          <a:xfrm rot="0">
            <a:off x="348902" y="9671084"/>
            <a:ext cx="12133740" cy="38486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26" id="26"/>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09</a:t>
            </a:r>
          </a:p>
        </p:txBody>
      </p:sp>
      <p:sp>
        <p:nvSpPr>
          <p:cNvPr name="TextBox 27" id="27"/>
          <p:cNvSpPr txBox="true"/>
          <p:nvPr/>
        </p:nvSpPr>
        <p:spPr>
          <a:xfrm rot="0">
            <a:off x="10662695" y="9164438"/>
            <a:ext cx="2833192" cy="377825"/>
          </a:xfrm>
          <a:prstGeom prst="rect">
            <a:avLst/>
          </a:prstGeom>
        </p:spPr>
        <p:txBody>
          <a:bodyPr anchor="t" rtlCol="false" tIns="0" lIns="0" bIns="0" rIns="0">
            <a:spAutoFit/>
          </a:bodyPr>
          <a:lstStyle/>
          <a:p>
            <a:pPr algn="ctr">
              <a:lnSpc>
                <a:spcPts val="2799"/>
              </a:lnSpc>
              <a:spcBef>
                <a:spcPct val="0"/>
              </a:spcBef>
            </a:pPr>
            <a:r>
              <a:rPr lang="en-US" b="true" sz="1999">
                <a:solidFill>
                  <a:srgbClr val="000000"/>
                </a:solidFill>
                <a:latin typeface="Times New Roman Bold"/>
                <a:ea typeface="Times New Roman Bold"/>
                <a:cs typeface="Times New Roman Bold"/>
                <a:sym typeface="Times New Roman Bold"/>
              </a:rPr>
              <a:t>Gambar 1. </a:t>
            </a:r>
            <a:r>
              <a:rPr lang="en-US" sz="1999">
                <a:solidFill>
                  <a:srgbClr val="000000"/>
                </a:solidFill>
                <a:latin typeface="Times New Roman"/>
                <a:ea typeface="Times New Roman"/>
                <a:cs typeface="Times New Roman"/>
                <a:sym typeface="Times New Roman"/>
              </a:rPr>
              <a:t>Alur Penelitian</a:t>
            </a:r>
          </a:p>
        </p:txBody>
      </p:sp>
      <p:sp>
        <p:nvSpPr>
          <p:cNvPr name="AutoShape 28" id="28"/>
          <p:cNvSpPr/>
          <p:nvPr/>
        </p:nvSpPr>
        <p:spPr>
          <a:xfrm>
            <a:off x="5468834" y="5371278"/>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589027">
            <a:off x="-2473845" y="8204909"/>
            <a:ext cx="4947690" cy="3086100"/>
            <a:chOff x="0" y="0"/>
            <a:chExt cx="1303095" cy="812800"/>
          </a:xfrm>
        </p:grpSpPr>
        <p:sp>
          <p:nvSpPr>
            <p:cNvPr name="Freeform 3" id="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4" id="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635906" y="9154707"/>
            <a:ext cx="14144497" cy="1186504"/>
            <a:chOff x="0" y="0"/>
            <a:chExt cx="1527407" cy="128126"/>
          </a:xfrm>
        </p:grpSpPr>
        <p:sp>
          <p:nvSpPr>
            <p:cNvPr name="Freeform 6" id="6"/>
            <p:cNvSpPr/>
            <p:nvPr/>
          </p:nvSpPr>
          <p:spPr>
            <a:xfrm flipH="false" flipV="false" rot="0">
              <a:off x="0" y="0"/>
              <a:ext cx="1527407" cy="128126"/>
            </a:xfrm>
            <a:custGeom>
              <a:avLst/>
              <a:gdLst/>
              <a:ahLst/>
              <a:cxnLst/>
              <a:rect r="r" b="b" t="t" l="l"/>
              <a:pathLst>
                <a:path h="128126" w="1527407">
                  <a:moveTo>
                    <a:pt x="1324207" y="0"/>
                  </a:moveTo>
                  <a:lnTo>
                    <a:pt x="0" y="0"/>
                  </a:lnTo>
                  <a:lnTo>
                    <a:pt x="203200" y="128126"/>
                  </a:lnTo>
                  <a:lnTo>
                    <a:pt x="1527407" y="128126"/>
                  </a:lnTo>
                  <a:lnTo>
                    <a:pt x="1324207" y="0"/>
                  </a:lnTo>
                  <a:close/>
                </a:path>
              </a:pathLst>
            </a:custGeom>
            <a:solidFill>
              <a:srgbClr val="BFA046"/>
            </a:solidFill>
          </p:spPr>
        </p:sp>
        <p:sp>
          <p:nvSpPr>
            <p:cNvPr name="TextBox 7" id="7"/>
            <p:cNvSpPr txBox="true"/>
            <p:nvPr/>
          </p:nvSpPr>
          <p:spPr>
            <a:xfrm>
              <a:off x="101600" y="-38100"/>
              <a:ext cx="1324207" cy="16622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6649855" y="9575641"/>
            <a:ext cx="14144497" cy="1340390"/>
            <a:chOff x="0" y="0"/>
            <a:chExt cx="1527407" cy="144743"/>
          </a:xfrm>
        </p:grpSpPr>
        <p:sp>
          <p:nvSpPr>
            <p:cNvPr name="Freeform 9" id="9"/>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0" id="10"/>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2589027">
            <a:off x="15814155" y="-868118"/>
            <a:ext cx="4947690" cy="3086100"/>
            <a:chOff x="0" y="0"/>
            <a:chExt cx="1303095" cy="812800"/>
          </a:xfrm>
        </p:grpSpPr>
        <p:sp>
          <p:nvSpPr>
            <p:cNvPr name="Freeform 12" id="12"/>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3" id="13"/>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2818405" y="-292640"/>
            <a:ext cx="14144497" cy="1340390"/>
            <a:chOff x="0" y="0"/>
            <a:chExt cx="1527407" cy="144743"/>
          </a:xfrm>
        </p:grpSpPr>
        <p:sp>
          <p:nvSpPr>
            <p:cNvPr name="Freeform 15" id="15"/>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6" id="16"/>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3044319" y="-670195"/>
            <a:ext cx="14144497" cy="1340390"/>
            <a:chOff x="0" y="0"/>
            <a:chExt cx="1527407" cy="144743"/>
          </a:xfrm>
        </p:grpSpPr>
        <p:sp>
          <p:nvSpPr>
            <p:cNvPr name="Freeform 18" id="18"/>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9" id="19"/>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830010" y="3803110"/>
            <a:ext cx="25234333" cy="2822564"/>
            <a:chOff x="0" y="0"/>
            <a:chExt cx="2724954" cy="304797"/>
          </a:xfrm>
        </p:grpSpPr>
        <p:sp>
          <p:nvSpPr>
            <p:cNvPr name="Freeform 21" id="21"/>
            <p:cNvSpPr/>
            <p:nvPr/>
          </p:nvSpPr>
          <p:spPr>
            <a:xfrm flipH="false" flipV="false" rot="0">
              <a:off x="0" y="0"/>
              <a:ext cx="2724954" cy="304797"/>
            </a:xfrm>
            <a:custGeom>
              <a:avLst/>
              <a:gdLst/>
              <a:ahLst/>
              <a:cxnLst/>
              <a:rect r="r" b="b" t="t" l="l"/>
              <a:pathLst>
                <a:path h="304797" w="2724954">
                  <a:moveTo>
                    <a:pt x="2521754" y="0"/>
                  </a:moveTo>
                  <a:lnTo>
                    <a:pt x="0" y="0"/>
                  </a:lnTo>
                  <a:lnTo>
                    <a:pt x="203200" y="304797"/>
                  </a:lnTo>
                  <a:lnTo>
                    <a:pt x="2724954" y="304797"/>
                  </a:lnTo>
                  <a:lnTo>
                    <a:pt x="2521754" y="0"/>
                  </a:lnTo>
                  <a:close/>
                </a:path>
              </a:pathLst>
            </a:custGeom>
            <a:solidFill>
              <a:srgbClr val="144158"/>
            </a:solidFill>
          </p:spPr>
        </p:sp>
        <p:sp>
          <p:nvSpPr>
            <p:cNvPr name="TextBox 22" id="22"/>
            <p:cNvSpPr txBox="true"/>
            <p:nvPr/>
          </p:nvSpPr>
          <p:spPr>
            <a:xfrm>
              <a:off x="101600" y="-38100"/>
              <a:ext cx="2521754" cy="342897"/>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2838319" y="2261456"/>
            <a:ext cx="4823132" cy="5764088"/>
            <a:chOff x="0" y="0"/>
            <a:chExt cx="747229" cy="893008"/>
          </a:xfrm>
        </p:grpSpPr>
        <p:sp>
          <p:nvSpPr>
            <p:cNvPr name="Freeform 24" id="24"/>
            <p:cNvSpPr/>
            <p:nvPr/>
          </p:nvSpPr>
          <p:spPr>
            <a:xfrm flipH="false" flipV="false" rot="0">
              <a:off x="0" y="0"/>
              <a:ext cx="747229" cy="893008"/>
            </a:xfrm>
            <a:custGeom>
              <a:avLst/>
              <a:gdLst/>
              <a:ahLst/>
              <a:cxnLst/>
              <a:rect r="r" b="b" t="t" l="l"/>
              <a:pathLst>
                <a:path h="893008" w="747229">
                  <a:moveTo>
                    <a:pt x="40129" y="0"/>
                  </a:moveTo>
                  <a:lnTo>
                    <a:pt x="707100" y="0"/>
                  </a:lnTo>
                  <a:cubicBezTo>
                    <a:pt x="729263" y="0"/>
                    <a:pt x="747229" y="17966"/>
                    <a:pt x="747229" y="40129"/>
                  </a:cubicBezTo>
                  <a:lnTo>
                    <a:pt x="747229" y="852879"/>
                  </a:lnTo>
                  <a:cubicBezTo>
                    <a:pt x="747229" y="863522"/>
                    <a:pt x="743002" y="873729"/>
                    <a:pt x="735476" y="881255"/>
                  </a:cubicBezTo>
                  <a:cubicBezTo>
                    <a:pt x="727950" y="888780"/>
                    <a:pt x="717743" y="893008"/>
                    <a:pt x="707100" y="893008"/>
                  </a:cubicBezTo>
                  <a:lnTo>
                    <a:pt x="40129" y="893008"/>
                  </a:lnTo>
                  <a:cubicBezTo>
                    <a:pt x="29486" y="893008"/>
                    <a:pt x="19279" y="888780"/>
                    <a:pt x="11754" y="881255"/>
                  </a:cubicBezTo>
                  <a:cubicBezTo>
                    <a:pt x="4228" y="873729"/>
                    <a:pt x="0" y="863522"/>
                    <a:pt x="0" y="852879"/>
                  </a:cubicBezTo>
                  <a:lnTo>
                    <a:pt x="0" y="40129"/>
                  </a:lnTo>
                  <a:cubicBezTo>
                    <a:pt x="0" y="29486"/>
                    <a:pt x="4228" y="19279"/>
                    <a:pt x="11754" y="11754"/>
                  </a:cubicBezTo>
                  <a:cubicBezTo>
                    <a:pt x="19279" y="4228"/>
                    <a:pt x="29486" y="0"/>
                    <a:pt x="40129" y="0"/>
                  </a:cubicBezTo>
                  <a:close/>
                </a:path>
              </a:pathLst>
            </a:custGeom>
            <a:blipFill>
              <a:blip r:embed="rId2"/>
              <a:stretch>
                <a:fillRect l="-63278" t="0" r="-63278" b="0"/>
              </a:stretch>
            </a:blipFill>
          </p:spPr>
        </p:sp>
      </p:grpSp>
      <p:sp>
        <p:nvSpPr>
          <p:cNvPr name="TextBox 25" id="25"/>
          <p:cNvSpPr txBox="true"/>
          <p:nvPr/>
        </p:nvSpPr>
        <p:spPr>
          <a:xfrm rot="0">
            <a:off x="1213972" y="4018686"/>
            <a:ext cx="11066939" cy="2210436"/>
          </a:xfrm>
          <a:prstGeom prst="rect">
            <a:avLst/>
          </a:prstGeom>
        </p:spPr>
        <p:txBody>
          <a:bodyPr anchor="t" rtlCol="false" tIns="0" lIns="0" bIns="0" rIns="0">
            <a:spAutoFit/>
          </a:bodyPr>
          <a:lstStyle/>
          <a:p>
            <a:pPr algn="ctr">
              <a:lnSpc>
                <a:spcPts val="8319"/>
              </a:lnSpc>
            </a:pPr>
            <a:r>
              <a:rPr lang="en-US" sz="6499" b="true">
                <a:solidFill>
                  <a:srgbClr val="F6FCFB"/>
                </a:solidFill>
                <a:latin typeface="Times New Roman Bold"/>
                <a:ea typeface="Times New Roman Bold"/>
                <a:cs typeface="Times New Roman Bold"/>
                <a:sym typeface="Times New Roman Bold"/>
              </a:rPr>
              <a:t>HASIL DAN </a:t>
            </a:r>
          </a:p>
          <a:p>
            <a:pPr algn="ctr">
              <a:lnSpc>
                <a:spcPts val="8319"/>
              </a:lnSpc>
            </a:pPr>
            <a:r>
              <a:rPr lang="en-US" b="true" sz="6499">
                <a:solidFill>
                  <a:srgbClr val="F6FCFB"/>
                </a:solidFill>
                <a:latin typeface="Times New Roman Bold"/>
                <a:ea typeface="Times New Roman Bold"/>
                <a:cs typeface="Times New Roman Bold"/>
                <a:sym typeface="Times New Roman Bold"/>
              </a:rPr>
              <a:t>PEMBAHASAN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9525753"/>
            <a:ext cx="19356844" cy="761247"/>
            <a:chOff x="0" y="0"/>
            <a:chExt cx="4417497" cy="173727"/>
          </a:xfrm>
        </p:grpSpPr>
        <p:sp>
          <p:nvSpPr>
            <p:cNvPr name="Freeform 3" id="3"/>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4" id="4"/>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482642" y="9525753"/>
            <a:ext cx="9642517" cy="1371229"/>
            <a:chOff x="0" y="0"/>
            <a:chExt cx="811468" cy="115396"/>
          </a:xfrm>
        </p:grpSpPr>
        <p:sp>
          <p:nvSpPr>
            <p:cNvPr name="Freeform 6" id="6"/>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7" id="7"/>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2589027">
            <a:off x="16663914" y="-965268"/>
            <a:ext cx="4570576" cy="2850877"/>
            <a:chOff x="0" y="0"/>
            <a:chExt cx="1303095" cy="812800"/>
          </a:xfrm>
        </p:grpSpPr>
        <p:sp>
          <p:nvSpPr>
            <p:cNvPr name="Freeform 9" id="9"/>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0" id="10"/>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3896500" y="-433653"/>
            <a:ext cx="13066402" cy="1238225"/>
            <a:chOff x="0" y="0"/>
            <a:chExt cx="1527407" cy="144743"/>
          </a:xfrm>
        </p:grpSpPr>
        <p:sp>
          <p:nvSpPr>
            <p:cNvPr name="Freeform 12" id="12"/>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3" id="13"/>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0166351" y="10181"/>
            <a:ext cx="4935870" cy="619684"/>
            <a:chOff x="0" y="0"/>
            <a:chExt cx="1219374" cy="153089"/>
          </a:xfrm>
        </p:grpSpPr>
        <p:sp>
          <p:nvSpPr>
            <p:cNvPr name="Freeform 15" id="15"/>
            <p:cNvSpPr/>
            <p:nvPr/>
          </p:nvSpPr>
          <p:spPr>
            <a:xfrm flipH="false" flipV="false" rot="0">
              <a:off x="0" y="0"/>
              <a:ext cx="1219374" cy="153089"/>
            </a:xfrm>
            <a:custGeom>
              <a:avLst/>
              <a:gdLst/>
              <a:ahLst/>
              <a:cxnLst/>
              <a:rect r="r" b="b" t="t" l="l"/>
              <a:pathLst>
                <a:path h="153089" w="1219374">
                  <a:moveTo>
                    <a:pt x="1016174" y="0"/>
                  </a:moveTo>
                  <a:lnTo>
                    <a:pt x="0" y="0"/>
                  </a:lnTo>
                  <a:lnTo>
                    <a:pt x="203200" y="153089"/>
                  </a:lnTo>
                  <a:lnTo>
                    <a:pt x="1219374" y="153089"/>
                  </a:lnTo>
                  <a:lnTo>
                    <a:pt x="1016174" y="0"/>
                  </a:lnTo>
                  <a:close/>
                </a:path>
              </a:pathLst>
            </a:custGeom>
            <a:solidFill>
              <a:srgbClr val="144158"/>
            </a:solidFill>
          </p:spPr>
        </p:sp>
        <p:sp>
          <p:nvSpPr>
            <p:cNvPr name="TextBox 16" id="16"/>
            <p:cNvSpPr txBox="true"/>
            <p:nvPr/>
          </p:nvSpPr>
          <p:spPr>
            <a:xfrm>
              <a:off x="101600" y="-38100"/>
              <a:ext cx="1016174" cy="191189"/>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2232147" y="320023"/>
            <a:ext cx="5740148" cy="1049694"/>
            <a:chOff x="0" y="0"/>
            <a:chExt cx="1511808" cy="276463"/>
          </a:xfrm>
        </p:grpSpPr>
        <p:sp>
          <p:nvSpPr>
            <p:cNvPr name="Freeform 18" id="18"/>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19" id="19"/>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2737569" y="371556"/>
            <a:ext cx="4729302" cy="946628"/>
            <a:chOff x="0" y="0"/>
            <a:chExt cx="6305736" cy="1262171"/>
          </a:xfrm>
        </p:grpSpPr>
        <p:sp>
          <p:nvSpPr>
            <p:cNvPr name="Freeform 21" id="21"/>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22" id="22"/>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23" id="23"/>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sp>
        <p:nvSpPr>
          <p:cNvPr name="Freeform 24" id="24"/>
          <p:cNvSpPr/>
          <p:nvPr/>
        </p:nvSpPr>
        <p:spPr>
          <a:xfrm flipH="false" flipV="false" rot="0">
            <a:off x="8609578" y="2402060"/>
            <a:ext cx="8534292" cy="6091351"/>
          </a:xfrm>
          <a:custGeom>
            <a:avLst/>
            <a:gdLst/>
            <a:ahLst/>
            <a:cxnLst/>
            <a:rect r="r" b="b" t="t" l="l"/>
            <a:pathLst>
              <a:path h="6091351" w="8534292">
                <a:moveTo>
                  <a:pt x="0" y="0"/>
                </a:moveTo>
                <a:lnTo>
                  <a:pt x="8534292" y="0"/>
                </a:lnTo>
                <a:lnTo>
                  <a:pt x="8534292" y="6091350"/>
                </a:lnTo>
                <a:lnTo>
                  <a:pt x="0" y="6091350"/>
                </a:lnTo>
                <a:lnTo>
                  <a:pt x="0" y="0"/>
                </a:lnTo>
                <a:close/>
              </a:path>
            </a:pathLst>
          </a:custGeom>
          <a:blipFill>
            <a:blip r:embed="rId5"/>
            <a:stretch>
              <a:fillRect l="0" t="0" r="0" b="0"/>
            </a:stretch>
          </a:blipFill>
          <a:ln w="9525" cap="sq">
            <a:solidFill>
              <a:srgbClr val="000000"/>
            </a:solidFill>
            <a:prstDash val="solid"/>
            <a:miter/>
          </a:ln>
        </p:spPr>
      </p:sp>
      <p:sp>
        <p:nvSpPr>
          <p:cNvPr name="TextBox 25" id="25"/>
          <p:cNvSpPr txBox="true"/>
          <p:nvPr/>
        </p:nvSpPr>
        <p:spPr>
          <a:xfrm rot="0">
            <a:off x="348902" y="9671084"/>
            <a:ext cx="12133740" cy="38486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26" id="26"/>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11</a:t>
            </a:r>
          </a:p>
        </p:txBody>
      </p:sp>
      <p:sp>
        <p:nvSpPr>
          <p:cNvPr name="TextBox 27" id="27"/>
          <p:cNvSpPr txBox="true"/>
          <p:nvPr/>
        </p:nvSpPr>
        <p:spPr>
          <a:xfrm rot="0">
            <a:off x="1028700" y="1610214"/>
            <a:ext cx="7042862" cy="982346"/>
          </a:xfrm>
          <a:prstGeom prst="rect">
            <a:avLst/>
          </a:prstGeom>
        </p:spPr>
        <p:txBody>
          <a:bodyPr anchor="t" rtlCol="false" tIns="0" lIns="0" bIns="0" rIns="0">
            <a:spAutoFit/>
          </a:bodyPr>
          <a:lstStyle/>
          <a:p>
            <a:pPr algn="l">
              <a:lnSpc>
                <a:spcPts val="7039"/>
              </a:lnSpc>
            </a:pPr>
            <a:r>
              <a:rPr lang="en-US" sz="5499" b="true">
                <a:solidFill>
                  <a:srgbClr val="144158"/>
                </a:solidFill>
                <a:latin typeface="Times New Roman Bold"/>
                <a:ea typeface="Times New Roman Bold"/>
                <a:cs typeface="Times New Roman Bold"/>
                <a:sym typeface="Times New Roman Bold"/>
              </a:rPr>
              <a:t>VISUALISASI DATA</a:t>
            </a:r>
          </a:p>
        </p:txBody>
      </p:sp>
      <p:sp>
        <p:nvSpPr>
          <p:cNvPr name="TextBox 28" id="28"/>
          <p:cNvSpPr txBox="true"/>
          <p:nvPr/>
        </p:nvSpPr>
        <p:spPr>
          <a:xfrm rot="0">
            <a:off x="1028700" y="2928937"/>
            <a:ext cx="7042862" cy="5064087"/>
          </a:xfrm>
          <a:prstGeom prst="rect">
            <a:avLst/>
          </a:prstGeom>
        </p:spPr>
        <p:txBody>
          <a:bodyPr anchor="t" rtlCol="false" tIns="0" lIns="0" bIns="0" rIns="0">
            <a:spAutoFit/>
          </a:bodyPr>
          <a:lstStyle/>
          <a:p>
            <a:pPr algn="just">
              <a:lnSpc>
                <a:spcPts val="3665"/>
              </a:lnSpc>
            </a:pPr>
            <a:r>
              <a:rPr lang="en-US" b="true" sz="2599">
                <a:solidFill>
                  <a:srgbClr val="000000"/>
                </a:solidFill>
                <a:latin typeface="Times New Roman Bold"/>
                <a:ea typeface="Times New Roman Bold"/>
                <a:cs typeface="Times New Roman Bold"/>
                <a:sym typeface="Times New Roman Bold"/>
              </a:rPr>
              <a:t>Gambar 2</a:t>
            </a:r>
            <a:r>
              <a:rPr lang="en-US" sz="2599">
                <a:solidFill>
                  <a:srgbClr val="000000"/>
                </a:solidFill>
                <a:latin typeface="Times New Roman"/>
                <a:ea typeface="Times New Roman"/>
                <a:cs typeface="Times New Roman"/>
                <a:sym typeface="Times New Roman"/>
              </a:rPr>
              <a:t> memperlihatkan grafik data produksi gula bulanan dari </a:t>
            </a:r>
            <a:r>
              <a:rPr lang="en-US" b="true" sz="2599">
                <a:solidFill>
                  <a:srgbClr val="D9251C"/>
                </a:solidFill>
                <a:latin typeface="Times New Roman Bold"/>
                <a:ea typeface="Times New Roman Bold"/>
                <a:cs typeface="Times New Roman Bold"/>
                <a:sym typeface="Times New Roman Bold"/>
              </a:rPr>
              <a:t>Januari 2017 hingga Desember 2022, </a:t>
            </a:r>
            <a:r>
              <a:rPr lang="en-US" sz="2599">
                <a:solidFill>
                  <a:srgbClr val="000000"/>
                </a:solidFill>
                <a:latin typeface="Times New Roman"/>
                <a:ea typeface="Times New Roman"/>
                <a:cs typeface="Times New Roman"/>
                <a:sym typeface="Times New Roman"/>
              </a:rPr>
              <a:t>dengan pola yang berulang secara konsisten, mengindikasikan adanya </a:t>
            </a:r>
            <a:r>
              <a:rPr lang="en-US" b="true" sz="2599">
                <a:solidFill>
                  <a:srgbClr val="D9251C"/>
                </a:solidFill>
                <a:latin typeface="Times New Roman Bold"/>
                <a:ea typeface="Times New Roman Bold"/>
                <a:cs typeface="Times New Roman Bold"/>
                <a:sym typeface="Times New Roman Bold"/>
              </a:rPr>
              <a:t>komponen musiman.</a:t>
            </a:r>
            <a:r>
              <a:rPr lang="en-US" sz="2599">
                <a:solidFill>
                  <a:srgbClr val="000000"/>
                </a:solidFill>
                <a:latin typeface="Times New Roman"/>
                <a:ea typeface="Times New Roman"/>
                <a:cs typeface="Times New Roman"/>
                <a:sym typeface="Times New Roman"/>
              </a:rPr>
              <a:t> Namun, grafik juga menunjukkan bahwa </a:t>
            </a:r>
            <a:r>
              <a:rPr lang="en-US" b="true" sz="2599">
                <a:solidFill>
                  <a:srgbClr val="D9251C"/>
                </a:solidFill>
                <a:latin typeface="Times New Roman Bold"/>
                <a:ea typeface="Times New Roman Bold"/>
                <a:cs typeface="Times New Roman Bold"/>
                <a:sym typeface="Times New Roman Bold"/>
              </a:rPr>
              <a:t>data tidak stasioner,</a:t>
            </a:r>
            <a:r>
              <a:rPr lang="en-US" sz="2599">
                <a:solidFill>
                  <a:srgbClr val="000000"/>
                </a:solidFill>
                <a:latin typeface="Times New Roman"/>
                <a:ea typeface="Times New Roman"/>
                <a:cs typeface="Times New Roman"/>
                <a:sym typeface="Times New Roman"/>
              </a:rPr>
              <a:t> sehingga diperlukan langkah </a:t>
            </a:r>
            <a:r>
              <a:rPr lang="en-US" b="true" sz="2599" i="true">
                <a:solidFill>
                  <a:srgbClr val="D9251C"/>
                </a:solidFill>
                <a:latin typeface="Times New Roman Bold Italics"/>
                <a:ea typeface="Times New Roman Bold Italics"/>
                <a:cs typeface="Times New Roman Bold Italics"/>
                <a:sym typeface="Times New Roman Bold Italics"/>
              </a:rPr>
              <a:t>differencing</a:t>
            </a:r>
            <a:r>
              <a:rPr lang="en-US" b="true" sz="2599">
                <a:solidFill>
                  <a:srgbClr val="D9251C"/>
                </a:solidFill>
                <a:latin typeface="Times New Roman Bold"/>
                <a:ea typeface="Times New Roman Bold"/>
                <a:cs typeface="Times New Roman Bold"/>
                <a:sym typeface="Times New Roman Bold"/>
              </a:rPr>
              <a:t> data untuk mencapai kestasioneran</a:t>
            </a:r>
            <a:r>
              <a:rPr lang="en-US" sz="2599">
                <a:solidFill>
                  <a:srgbClr val="000000"/>
                </a:solidFill>
                <a:latin typeface="Times New Roman"/>
                <a:ea typeface="Times New Roman"/>
                <a:cs typeface="Times New Roman"/>
                <a:sym typeface="Times New Roman"/>
              </a:rPr>
              <a:t> sebelum dilakukan pemodelan dengan SARIMA. Tahap ini penting untuk memastikan akurasi model dalam menangkap pola musiman dan tren.</a:t>
            </a:r>
          </a:p>
        </p:txBody>
      </p:sp>
      <p:sp>
        <p:nvSpPr>
          <p:cNvPr name="TextBox 29" id="29"/>
          <p:cNvSpPr txBox="true"/>
          <p:nvPr/>
        </p:nvSpPr>
        <p:spPr>
          <a:xfrm rot="0">
            <a:off x="8609578" y="8588660"/>
            <a:ext cx="8557802" cy="384810"/>
          </a:xfrm>
          <a:prstGeom prst="rect">
            <a:avLst/>
          </a:prstGeom>
        </p:spPr>
        <p:txBody>
          <a:bodyPr anchor="t" rtlCol="false" tIns="0" lIns="0" bIns="0" rIns="0">
            <a:spAutoFit/>
          </a:bodyPr>
          <a:lstStyle/>
          <a:p>
            <a:pPr algn="ctr">
              <a:lnSpc>
                <a:spcPts val="2819"/>
              </a:lnSpc>
            </a:pPr>
            <a:r>
              <a:rPr lang="en-US" b="true" sz="1999">
                <a:solidFill>
                  <a:srgbClr val="000000"/>
                </a:solidFill>
                <a:latin typeface="Times New Roman Bold"/>
                <a:ea typeface="Times New Roman Bold"/>
                <a:cs typeface="Times New Roman Bold"/>
                <a:sym typeface="Times New Roman Bold"/>
              </a:rPr>
              <a:t>Gambar 2.</a:t>
            </a:r>
            <a:r>
              <a:rPr lang="en-US" sz="1999">
                <a:solidFill>
                  <a:srgbClr val="000000"/>
                </a:solidFill>
                <a:latin typeface="Times New Roman"/>
                <a:ea typeface="Times New Roman"/>
                <a:cs typeface="Times New Roman"/>
                <a:sym typeface="Times New Roman"/>
              </a:rPr>
              <a:t> Produksi Gula di Indonesia Tahun 2017-2022</a:t>
            </a:r>
          </a:p>
        </p:txBody>
      </p:sp>
      <p:sp>
        <p:nvSpPr>
          <p:cNvPr name="AutoShape 30" id="30"/>
          <p:cNvSpPr/>
          <p:nvPr/>
        </p:nvSpPr>
        <p:spPr>
          <a:xfrm>
            <a:off x="1028700" y="2421110"/>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9525753"/>
            <a:ext cx="19356844" cy="761247"/>
            <a:chOff x="0" y="0"/>
            <a:chExt cx="4417497" cy="173727"/>
          </a:xfrm>
        </p:grpSpPr>
        <p:sp>
          <p:nvSpPr>
            <p:cNvPr name="Freeform 3" id="3"/>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4" id="4"/>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482642" y="9525753"/>
            <a:ext cx="9642517" cy="1371229"/>
            <a:chOff x="0" y="0"/>
            <a:chExt cx="811468" cy="115396"/>
          </a:xfrm>
        </p:grpSpPr>
        <p:sp>
          <p:nvSpPr>
            <p:cNvPr name="Freeform 6" id="6"/>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7" id="7"/>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2589027">
            <a:off x="16663914" y="-965268"/>
            <a:ext cx="4570576" cy="2850877"/>
            <a:chOff x="0" y="0"/>
            <a:chExt cx="1303095" cy="812800"/>
          </a:xfrm>
        </p:grpSpPr>
        <p:sp>
          <p:nvSpPr>
            <p:cNvPr name="Freeform 9" id="9"/>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0" id="10"/>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3896500" y="-433653"/>
            <a:ext cx="13066402" cy="1238225"/>
            <a:chOff x="0" y="0"/>
            <a:chExt cx="1527407" cy="144743"/>
          </a:xfrm>
        </p:grpSpPr>
        <p:sp>
          <p:nvSpPr>
            <p:cNvPr name="Freeform 12" id="12"/>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3" id="13"/>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0166351" y="10181"/>
            <a:ext cx="4935870" cy="619684"/>
            <a:chOff x="0" y="0"/>
            <a:chExt cx="1219374" cy="153089"/>
          </a:xfrm>
        </p:grpSpPr>
        <p:sp>
          <p:nvSpPr>
            <p:cNvPr name="Freeform 15" id="15"/>
            <p:cNvSpPr/>
            <p:nvPr/>
          </p:nvSpPr>
          <p:spPr>
            <a:xfrm flipH="false" flipV="false" rot="0">
              <a:off x="0" y="0"/>
              <a:ext cx="1219374" cy="153089"/>
            </a:xfrm>
            <a:custGeom>
              <a:avLst/>
              <a:gdLst/>
              <a:ahLst/>
              <a:cxnLst/>
              <a:rect r="r" b="b" t="t" l="l"/>
              <a:pathLst>
                <a:path h="153089" w="1219374">
                  <a:moveTo>
                    <a:pt x="1016174" y="0"/>
                  </a:moveTo>
                  <a:lnTo>
                    <a:pt x="0" y="0"/>
                  </a:lnTo>
                  <a:lnTo>
                    <a:pt x="203200" y="153089"/>
                  </a:lnTo>
                  <a:lnTo>
                    <a:pt x="1219374" y="153089"/>
                  </a:lnTo>
                  <a:lnTo>
                    <a:pt x="1016174" y="0"/>
                  </a:lnTo>
                  <a:close/>
                </a:path>
              </a:pathLst>
            </a:custGeom>
            <a:solidFill>
              <a:srgbClr val="144158"/>
            </a:solidFill>
          </p:spPr>
        </p:sp>
        <p:sp>
          <p:nvSpPr>
            <p:cNvPr name="TextBox 16" id="16"/>
            <p:cNvSpPr txBox="true"/>
            <p:nvPr/>
          </p:nvSpPr>
          <p:spPr>
            <a:xfrm>
              <a:off x="101600" y="-38100"/>
              <a:ext cx="1016174" cy="191189"/>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2232147" y="320023"/>
            <a:ext cx="5740148" cy="1049694"/>
            <a:chOff x="0" y="0"/>
            <a:chExt cx="1511808" cy="276463"/>
          </a:xfrm>
        </p:grpSpPr>
        <p:sp>
          <p:nvSpPr>
            <p:cNvPr name="Freeform 18" id="18"/>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19" id="19"/>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2737569" y="371556"/>
            <a:ext cx="4729302" cy="946628"/>
            <a:chOff x="0" y="0"/>
            <a:chExt cx="6305736" cy="1262171"/>
          </a:xfrm>
        </p:grpSpPr>
        <p:sp>
          <p:nvSpPr>
            <p:cNvPr name="Freeform 21" id="21"/>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22" id="22"/>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23" id="23"/>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sp>
        <p:nvSpPr>
          <p:cNvPr name="Freeform 24" id="24"/>
          <p:cNvSpPr/>
          <p:nvPr/>
        </p:nvSpPr>
        <p:spPr>
          <a:xfrm flipH="false" flipV="false" rot="0">
            <a:off x="9749570" y="3712665"/>
            <a:ext cx="7981505" cy="1380393"/>
          </a:xfrm>
          <a:custGeom>
            <a:avLst/>
            <a:gdLst/>
            <a:ahLst/>
            <a:cxnLst/>
            <a:rect r="r" b="b" t="t" l="l"/>
            <a:pathLst>
              <a:path h="1380393" w="7981505">
                <a:moveTo>
                  <a:pt x="0" y="0"/>
                </a:moveTo>
                <a:lnTo>
                  <a:pt x="7981505" y="0"/>
                </a:lnTo>
                <a:lnTo>
                  <a:pt x="7981505" y="1380394"/>
                </a:lnTo>
                <a:lnTo>
                  <a:pt x="0" y="1380394"/>
                </a:lnTo>
                <a:lnTo>
                  <a:pt x="0" y="0"/>
                </a:lnTo>
                <a:close/>
              </a:path>
            </a:pathLst>
          </a:custGeom>
          <a:blipFill>
            <a:blip r:embed="rId5"/>
            <a:stretch>
              <a:fillRect l="0" t="0" r="0" b="0"/>
            </a:stretch>
          </a:blipFill>
        </p:spPr>
      </p:sp>
      <p:graphicFrame>
        <p:nvGraphicFramePr>
          <p:cNvPr name="Table 25" id="25"/>
          <p:cNvGraphicFramePr>
            <a:graphicFrameLocks noGrp="true"/>
          </p:cNvGraphicFramePr>
          <p:nvPr/>
        </p:nvGraphicFramePr>
        <p:xfrm>
          <a:off x="847676" y="6186034"/>
          <a:ext cx="7761902" cy="2393614"/>
        </p:xfrm>
        <a:graphic>
          <a:graphicData uri="http://schemas.openxmlformats.org/drawingml/2006/table">
            <a:tbl>
              <a:tblPr/>
              <a:tblGrid>
                <a:gridCol w="5572247"/>
                <a:gridCol w="2189655"/>
              </a:tblGrid>
              <a:tr h="797871">
                <a:tc>
                  <a:txBody>
                    <a:bodyPr anchor="t" rtlCol="false"/>
                    <a:lstStyle/>
                    <a:p>
                      <a:pPr algn="ctr">
                        <a:lnSpc>
                          <a:spcPts val="2659"/>
                        </a:lnSpc>
                        <a:defRPr/>
                      </a:pPr>
                      <a:r>
                        <a:rPr lang="en-US" b="true" sz="1899" i="true">
                          <a:solidFill>
                            <a:srgbClr val="FFFFFF"/>
                          </a:solidFill>
                          <a:latin typeface="Canva Sans Bold Italics"/>
                          <a:ea typeface="Canva Sans Bold Italics"/>
                          <a:cs typeface="Canva Sans Bold Italics"/>
                          <a:sym typeface="Canva Sans Bold Italics"/>
                        </a:rPr>
                        <a:t>Augmented Dickey-Fuller Test</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FA046"/>
                    </a:solidFill>
                  </a:tcPr>
                </a:tc>
                <a:tc>
                  <a:txBody>
                    <a:bodyPr anchor="t" rtlCol="false"/>
                    <a:lstStyle/>
                    <a:p>
                      <a:pPr algn="ctr">
                        <a:lnSpc>
                          <a:spcPts val="2659"/>
                        </a:lnSpc>
                        <a:defRPr/>
                      </a:pPr>
                      <a:r>
                        <a:rPr lang="en-US" b="true" sz="1899" i="true">
                          <a:solidFill>
                            <a:srgbClr val="FFFFFF"/>
                          </a:solidFill>
                          <a:latin typeface="Canva Sans Bold Italics"/>
                          <a:ea typeface="Canva Sans Bold Italics"/>
                          <a:cs typeface="Canva Sans Bold Italics"/>
                          <a:sym typeface="Canva Sans Bold Italics"/>
                        </a:rPr>
                        <a:t>p-value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FA046"/>
                    </a:solidFill>
                  </a:tcPr>
                </a:tc>
              </a:tr>
              <a:tr h="797871">
                <a:tc>
                  <a:txBody>
                    <a:bodyPr anchor="t" rtlCol="false"/>
                    <a:lstStyle/>
                    <a:p>
                      <a:pPr algn="ctr">
                        <a:lnSpc>
                          <a:spcPts val="2659"/>
                        </a:lnSpc>
                        <a:defRPr/>
                      </a:pPr>
                      <a:r>
                        <a:rPr lang="en-US" sz="1899" b="true">
                          <a:solidFill>
                            <a:srgbClr val="000000"/>
                          </a:solidFill>
                          <a:latin typeface="Canva Sans Bold"/>
                          <a:ea typeface="Canva Sans Bold"/>
                          <a:cs typeface="Canva Sans Bold"/>
                          <a:sym typeface="Canva Sans Bold"/>
                        </a:rPr>
                        <a:t>Musiman</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659"/>
                        </a:lnSpc>
                        <a:defRPr/>
                      </a:pPr>
                      <a:r>
                        <a:rPr lang="en-US" sz="1899" b="true">
                          <a:solidFill>
                            <a:srgbClr val="D9251C"/>
                          </a:solidFill>
                          <a:latin typeface="Canva Sans Bold"/>
                          <a:ea typeface="Canva Sans Bold"/>
                          <a:cs typeface="Canva Sans Bold"/>
                          <a:sym typeface="Canva Sans Bold"/>
                        </a:rPr>
                        <a:t>0.01</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797871">
                <a:tc>
                  <a:txBody>
                    <a:bodyPr anchor="t" rtlCol="false"/>
                    <a:lstStyle/>
                    <a:p>
                      <a:pPr algn="ctr">
                        <a:lnSpc>
                          <a:spcPts val="2659"/>
                        </a:lnSpc>
                        <a:defRPr/>
                      </a:pPr>
                      <a:r>
                        <a:rPr lang="en-US" sz="1899" b="true">
                          <a:solidFill>
                            <a:srgbClr val="000000"/>
                          </a:solidFill>
                          <a:latin typeface="Canva Sans Bold"/>
                          <a:ea typeface="Canva Sans Bold"/>
                          <a:cs typeface="Canva Sans Bold"/>
                          <a:sym typeface="Canva Sans Bold"/>
                        </a:rPr>
                        <a:t>Non-Musiman</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659"/>
                        </a:lnSpc>
                        <a:defRPr/>
                      </a:pPr>
                      <a:r>
                        <a:rPr lang="en-US" sz="1899" b="true">
                          <a:solidFill>
                            <a:srgbClr val="D9251C"/>
                          </a:solidFill>
                          <a:latin typeface="Canva Sans Bold"/>
                          <a:ea typeface="Canva Sans Bold"/>
                          <a:cs typeface="Canva Sans Bold"/>
                          <a:sym typeface="Canva Sans Bold"/>
                        </a:rPr>
                        <a:t>0.01</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bl>
          </a:graphicData>
        </a:graphic>
      </p:graphicFrame>
      <p:sp>
        <p:nvSpPr>
          <p:cNvPr name="TextBox 26" id="26"/>
          <p:cNvSpPr txBox="true"/>
          <p:nvPr/>
        </p:nvSpPr>
        <p:spPr>
          <a:xfrm rot="0">
            <a:off x="348902" y="9671084"/>
            <a:ext cx="12133740" cy="38486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27" id="27"/>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12</a:t>
            </a:r>
          </a:p>
        </p:txBody>
      </p:sp>
      <p:sp>
        <p:nvSpPr>
          <p:cNvPr name="TextBox 28" id="28"/>
          <p:cNvSpPr txBox="true"/>
          <p:nvPr/>
        </p:nvSpPr>
        <p:spPr>
          <a:xfrm rot="0">
            <a:off x="884136" y="1389199"/>
            <a:ext cx="8865434" cy="982346"/>
          </a:xfrm>
          <a:prstGeom prst="rect">
            <a:avLst/>
          </a:prstGeom>
        </p:spPr>
        <p:txBody>
          <a:bodyPr anchor="t" rtlCol="false" tIns="0" lIns="0" bIns="0" rIns="0">
            <a:spAutoFit/>
          </a:bodyPr>
          <a:lstStyle/>
          <a:p>
            <a:pPr algn="l">
              <a:lnSpc>
                <a:spcPts val="7039"/>
              </a:lnSpc>
            </a:pPr>
            <a:r>
              <a:rPr lang="en-US" sz="5499" b="true">
                <a:solidFill>
                  <a:srgbClr val="144158"/>
                </a:solidFill>
                <a:latin typeface="Times New Roman Bold"/>
                <a:ea typeface="Times New Roman Bold"/>
                <a:cs typeface="Times New Roman Bold"/>
                <a:sym typeface="Times New Roman Bold"/>
              </a:rPr>
              <a:t>STASIONERITAS DATA</a:t>
            </a:r>
          </a:p>
        </p:txBody>
      </p:sp>
      <p:sp>
        <p:nvSpPr>
          <p:cNvPr name="TextBox 29" id="29"/>
          <p:cNvSpPr txBox="true"/>
          <p:nvPr/>
        </p:nvSpPr>
        <p:spPr>
          <a:xfrm rot="0">
            <a:off x="869976" y="2939235"/>
            <a:ext cx="7717301" cy="802005"/>
          </a:xfrm>
          <a:prstGeom prst="rect">
            <a:avLst/>
          </a:prstGeom>
        </p:spPr>
        <p:txBody>
          <a:bodyPr anchor="t" rtlCol="false" tIns="0" lIns="0" bIns="0" rIns="0">
            <a:spAutoFit/>
          </a:bodyPr>
          <a:lstStyle/>
          <a:p>
            <a:pPr algn="l">
              <a:lnSpc>
                <a:spcPts val="5760"/>
              </a:lnSpc>
            </a:pPr>
            <a:r>
              <a:rPr lang="en-US" b="true" sz="4500" i="true" u="sng">
                <a:solidFill>
                  <a:srgbClr val="144158"/>
                </a:solidFill>
                <a:latin typeface="Times New Roman Bold Italics"/>
                <a:ea typeface="Times New Roman Bold Italics"/>
                <a:cs typeface="Times New Roman Bold Italics"/>
                <a:sym typeface="Times New Roman Bold Italics"/>
              </a:rPr>
              <a:t>Differencing</a:t>
            </a:r>
            <a:r>
              <a:rPr lang="en-US" b="true" sz="4500" u="sng">
                <a:solidFill>
                  <a:srgbClr val="144158"/>
                </a:solidFill>
                <a:latin typeface="Times New Roman Bold"/>
                <a:ea typeface="Times New Roman Bold"/>
                <a:cs typeface="Times New Roman Bold"/>
                <a:sym typeface="Times New Roman Bold"/>
              </a:rPr>
              <a:t> (d=1)</a:t>
            </a:r>
          </a:p>
        </p:txBody>
      </p:sp>
      <p:sp>
        <p:nvSpPr>
          <p:cNvPr name="TextBox 30" id="30"/>
          <p:cNvSpPr txBox="true"/>
          <p:nvPr/>
        </p:nvSpPr>
        <p:spPr>
          <a:xfrm rot="0">
            <a:off x="9757711" y="5474497"/>
            <a:ext cx="7546190" cy="3105150"/>
          </a:xfrm>
          <a:prstGeom prst="rect">
            <a:avLst/>
          </a:prstGeom>
        </p:spPr>
        <p:txBody>
          <a:bodyPr anchor="t" rtlCol="false" tIns="0" lIns="0" bIns="0" rIns="0">
            <a:spAutoFit/>
          </a:bodyPr>
          <a:lstStyle/>
          <a:p>
            <a:pPr algn="just">
              <a:lnSpc>
                <a:spcPts val="3524"/>
              </a:lnSpc>
            </a:pPr>
            <a:r>
              <a:rPr lang="en-US" sz="2499">
                <a:solidFill>
                  <a:srgbClr val="000000"/>
                </a:solidFill>
                <a:latin typeface="Times New Roman"/>
                <a:ea typeface="Times New Roman"/>
                <a:cs typeface="Times New Roman"/>
                <a:sym typeface="Times New Roman"/>
              </a:rPr>
              <a:t>Berdasarkan hasil uji kestasioneran, diperoleh </a:t>
            </a:r>
            <a:r>
              <a:rPr lang="en-US" b="true" sz="2499" i="true">
                <a:solidFill>
                  <a:srgbClr val="D9251C"/>
                </a:solidFill>
                <a:latin typeface="Times New Roman Bold Italics"/>
                <a:ea typeface="Times New Roman Bold Italics"/>
                <a:cs typeface="Times New Roman Bold Italics"/>
                <a:sym typeface="Times New Roman Bold Italics"/>
              </a:rPr>
              <a:t>p-value</a:t>
            </a:r>
            <a:r>
              <a:rPr lang="en-US" b="true" sz="2499">
                <a:solidFill>
                  <a:srgbClr val="D9251C"/>
                </a:solidFill>
                <a:latin typeface="Times New Roman Bold"/>
                <a:ea typeface="Times New Roman Bold"/>
                <a:cs typeface="Times New Roman Bold"/>
                <a:sym typeface="Times New Roman Bold"/>
              </a:rPr>
              <a:t> sebesar 0.01</a:t>
            </a:r>
            <a:r>
              <a:rPr lang="en-US" sz="2499">
                <a:solidFill>
                  <a:srgbClr val="000000"/>
                </a:solidFill>
                <a:latin typeface="Times New Roman"/>
                <a:ea typeface="Times New Roman"/>
                <a:cs typeface="Times New Roman"/>
                <a:sym typeface="Times New Roman"/>
              </a:rPr>
              <a:t> yang </a:t>
            </a:r>
            <a:r>
              <a:rPr lang="en-US" b="true" sz="2499">
                <a:solidFill>
                  <a:srgbClr val="D9251C"/>
                </a:solidFill>
                <a:latin typeface="Times New Roman Bold"/>
                <a:ea typeface="Times New Roman Bold"/>
                <a:cs typeface="Times New Roman Bold"/>
                <a:sym typeface="Times New Roman Bold"/>
              </a:rPr>
              <a:t>lebih kecil dari 0.05.</a:t>
            </a:r>
            <a:r>
              <a:rPr lang="en-US" sz="2499">
                <a:solidFill>
                  <a:srgbClr val="000000"/>
                </a:solidFill>
                <a:latin typeface="Times New Roman"/>
                <a:ea typeface="Times New Roman"/>
                <a:cs typeface="Times New Roman"/>
                <a:sym typeface="Times New Roman"/>
              </a:rPr>
              <a:t> Oleh karena itu, </a:t>
            </a:r>
            <a:r>
              <a:rPr lang="en-US" b="true" sz="2499" i="true">
                <a:solidFill>
                  <a:srgbClr val="D9251C"/>
                </a:solidFill>
                <a:latin typeface="Times New Roman Bold Italics"/>
                <a:ea typeface="Times New Roman Bold Italics"/>
                <a:cs typeface="Times New Roman Bold Italics"/>
                <a:sym typeface="Times New Roman Bold Italics"/>
              </a:rPr>
              <a:t>H0 ditolak</a:t>
            </a:r>
            <a:r>
              <a:rPr lang="en-US" sz="2499">
                <a:solidFill>
                  <a:srgbClr val="000000"/>
                </a:solidFill>
                <a:latin typeface="Times New Roman"/>
                <a:ea typeface="Times New Roman"/>
                <a:cs typeface="Times New Roman"/>
                <a:sym typeface="Times New Roman"/>
              </a:rPr>
              <a:t>, yang berarti </a:t>
            </a:r>
            <a:r>
              <a:rPr lang="en-US" b="true" sz="2499">
                <a:solidFill>
                  <a:srgbClr val="D9251C"/>
                </a:solidFill>
                <a:latin typeface="Times New Roman Bold"/>
                <a:ea typeface="Times New Roman Bold"/>
                <a:cs typeface="Times New Roman Bold"/>
                <a:sym typeface="Times New Roman Bold"/>
              </a:rPr>
              <a:t>data sudah stasioner terhadap rata-rata setelah dilakukan satu kali differencing.</a:t>
            </a:r>
            <a:r>
              <a:rPr lang="en-US" sz="2499">
                <a:solidFill>
                  <a:srgbClr val="000000"/>
                </a:solidFill>
                <a:latin typeface="Times New Roman"/>
                <a:ea typeface="Times New Roman"/>
                <a:cs typeface="Times New Roman"/>
                <a:sym typeface="Times New Roman"/>
              </a:rPr>
              <a:t> Hal ini menunjukkan bahwa data produksi gula telah memenuhi syarat untuk dilakukan pemodelan lebih lanjut dengan metode SARIMA.</a:t>
            </a:r>
          </a:p>
        </p:txBody>
      </p:sp>
      <p:sp>
        <p:nvSpPr>
          <p:cNvPr name="TextBox 31" id="31"/>
          <p:cNvSpPr txBox="true"/>
          <p:nvPr/>
        </p:nvSpPr>
        <p:spPr>
          <a:xfrm rot="0">
            <a:off x="825376" y="5666303"/>
            <a:ext cx="7761902" cy="420370"/>
          </a:xfrm>
          <a:prstGeom prst="rect">
            <a:avLst/>
          </a:prstGeom>
        </p:spPr>
        <p:txBody>
          <a:bodyPr anchor="t" rtlCol="false" tIns="0" lIns="0" bIns="0" rIns="0">
            <a:spAutoFit/>
          </a:bodyPr>
          <a:lstStyle/>
          <a:p>
            <a:pPr algn="ctr">
              <a:lnSpc>
                <a:spcPts val="3079"/>
              </a:lnSpc>
            </a:pPr>
            <a:r>
              <a:rPr lang="en-US" b="true" sz="2199">
                <a:solidFill>
                  <a:srgbClr val="000000"/>
                </a:solidFill>
                <a:latin typeface="Times New Roman Bold"/>
                <a:ea typeface="Times New Roman Bold"/>
                <a:cs typeface="Times New Roman Bold"/>
                <a:sym typeface="Times New Roman Bold"/>
              </a:rPr>
              <a:t>Tabel 1.</a:t>
            </a:r>
            <a:r>
              <a:rPr lang="en-US" sz="2199">
                <a:solidFill>
                  <a:srgbClr val="000000"/>
                </a:solidFill>
                <a:latin typeface="Times New Roman"/>
                <a:ea typeface="Times New Roman"/>
                <a:cs typeface="Times New Roman"/>
                <a:sym typeface="Times New Roman"/>
              </a:rPr>
              <a:t> Hasil Uji ADF </a:t>
            </a:r>
            <a:r>
              <a:rPr lang="en-US" sz="2199" i="true">
                <a:solidFill>
                  <a:srgbClr val="000000"/>
                </a:solidFill>
                <a:latin typeface="Times New Roman Italics"/>
                <a:ea typeface="Times New Roman Italics"/>
                <a:cs typeface="Times New Roman Italics"/>
                <a:sym typeface="Times New Roman Italics"/>
              </a:rPr>
              <a:t>Test</a:t>
            </a:r>
            <a:r>
              <a:rPr lang="en-US" sz="2199">
                <a:solidFill>
                  <a:srgbClr val="000000"/>
                </a:solidFill>
                <a:latin typeface="Times New Roman"/>
                <a:ea typeface="Times New Roman"/>
                <a:cs typeface="Times New Roman"/>
                <a:sym typeface="Times New Roman"/>
              </a:rPr>
              <a:t> Musiman dan Non-Musiman</a:t>
            </a:r>
          </a:p>
        </p:txBody>
      </p:sp>
      <p:sp>
        <p:nvSpPr>
          <p:cNvPr name="TextBox 32" id="32"/>
          <p:cNvSpPr txBox="true"/>
          <p:nvPr/>
        </p:nvSpPr>
        <p:spPr>
          <a:xfrm rot="0">
            <a:off x="847676" y="4091503"/>
            <a:ext cx="7761902" cy="908050"/>
          </a:xfrm>
          <a:prstGeom prst="rect">
            <a:avLst/>
          </a:prstGeom>
        </p:spPr>
        <p:txBody>
          <a:bodyPr anchor="t" rtlCol="false" tIns="0" lIns="0" bIns="0" rIns="0">
            <a:spAutoFit/>
          </a:bodyPr>
          <a:lstStyle/>
          <a:p>
            <a:pPr algn="just">
              <a:lnSpc>
                <a:spcPts val="3499"/>
              </a:lnSpc>
            </a:pPr>
            <a:r>
              <a:rPr lang="en-US" sz="2499">
                <a:solidFill>
                  <a:srgbClr val="000000"/>
                </a:solidFill>
                <a:latin typeface="Times New Roman"/>
                <a:ea typeface="Times New Roman"/>
                <a:cs typeface="Times New Roman"/>
                <a:sym typeface="Times New Roman"/>
              </a:rPr>
              <a:t>Diperoleh nilai ADF-Test untuk faktor non-musiman dan musiman untuk p-value sebagai berikut. </a:t>
            </a:r>
          </a:p>
        </p:txBody>
      </p:sp>
      <p:sp>
        <p:nvSpPr>
          <p:cNvPr name="TextBox 33" id="33"/>
          <p:cNvSpPr txBox="true"/>
          <p:nvPr/>
        </p:nvSpPr>
        <p:spPr>
          <a:xfrm rot="0">
            <a:off x="9757711" y="2967810"/>
            <a:ext cx="7761902" cy="469900"/>
          </a:xfrm>
          <a:prstGeom prst="rect">
            <a:avLst/>
          </a:prstGeom>
        </p:spPr>
        <p:txBody>
          <a:bodyPr anchor="t" rtlCol="false" tIns="0" lIns="0" bIns="0" rIns="0">
            <a:spAutoFit/>
          </a:bodyPr>
          <a:lstStyle/>
          <a:p>
            <a:pPr algn="just">
              <a:lnSpc>
                <a:spcPts val="3499"/>
              </a:lnSpc>
            </a:pPr>
            <a:r>
              <a:rPr lang="en-US" b="true" sz="2499">
                <a:solidFill>
                  <a:srgbClr val="000000"/>
                </a:solidFill>
                <a:latin typeface="Times New Roman Bold"/>
                <a:ea typeface="Times New Roman Bold"/>
                <a:cs typeface="Times New Roman Bold"/>
                <a:sym typeface="Times New Roman Bold"/>
              </a:rPr>
              <a:t>Hipotesis: </a:t>
            </a:r>
          </a:p>
        </p:txBody>
      </p:sp>
      <p:sp>
        <p:nvSpPr>
          <p:cNvPr name="AutoShape 34" id="34"/>
          <p:cNvSpPr/>
          <p:nvPr/>
        </p:nvSpPr>
        <p:spPr>
          <a:xfrm>
            <a:off x="847676" y="2352495"/>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9525753"/>
            <a:ext cx="19356844" cy="761247"/>
            <a:chOff x="0" y="0"/>
            <a:chExt cx="4417497" cy="173727"/>
          </a:xfrm>
        </p:grpSpPr>
        <p:sp>
          <p:nvSpPr>
            <p:cNvPr name="Freeform 3" id="3"/>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4" id="4"/>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482642" y="9525753"/>
            <a:ext cx="9642517" cy="1371229"/>
            <a:chOff x="0" y="0"/>
            <a:chExt cx="811468" cy="115396"/>
          </a:xfrm>
        </p:grpSpPr>
        <p:sp>
          <p:nvSpPr>
            <p:cNvPr name="Freeform 6" id="6"/>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7" id="7"/>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03577" y="185459"/>
            <a:ext cx="4729302" cy="946628"/>
            <a:chOff x="0" y="0"/>
            <a:chExt cx="6305736" cy="1262171"/>
          </a:xfrm>
        </p:grpSpPr>
        <p:sp>
          <p:nvSpPr>
            <p:cNvPr name="Freeform 9" id="9"/>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10" id="10"/>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11" id="11"/>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sp>
        <p:nvSpPr>
          <p:cNvPr name="Freeform 12" id="12"/>
          <p:cNvSpPr/>
          <p:nvPr/>
        </p:nvSpPr>
        <p:spPr>
          <a:xfrm flipH="false" flipV="false" rot="0">
            <a:off x="9480040" y="3065090"/>
            <a:ext cx="7107184" cy="5072752"/>
          </a:xfrm>
          <a:custGeom>
            <a:avLst/>
            <a:gdLst/>
            <a:ahLst/>
            <a:cxnLst/>
            <a:rect r="r" b="b" t="t" l="l"/>
            <a:pathLst>
              <a:path h="5072752" w="7107184">
                <a:moveTo>
                  <a:pt x="0" y="0"/>
                </a:moveTo>
                <a:lnTo>
                  <a:pt x="7107184" y="0"/>
                </a:lnTo>
                <a:lnTo>
                  <a:pt x="7107184" y="5072753"/>
                </a:lnTo>
                <a:lnTo>
                  <a:pt x="0" y="5072753"/>
                </a:lnTo>
                <a:lnTo>
                  <a:pt x="0" y="0"/>
                </a:lnTo>
                <a:close/>
              </a:path>
            </a:pathLst>
          </a:custGeom>
          <a:blipFill>
            <a:blip r:embed="rId5"/>
            <a:stretch>
              <a:fillRect l="0" t="0" r="0" b="0"/>
            </a:stretch>
          </a:blipFill>
          <a:ln w="19050" cap="sq">
            <a:solidFill>
              <a:srgbClr val="000000"/>
            </a:solidFill>
            <a:prstDash val="solid"/>
            <a:miter/>
          </a:ln>
        </p:spPr>
      </p:sp>
      <p:sp>
        <p:nvSpPr>
          <p:cNvPr name="TextBox 13" id="13"/>
          <p:cNvSpPr txBox="true"/>
          <p:nvPr/>
        </p:nvSpPr>
        <p:spPr>
          <a:xfrm rot="0">
            <a:off x="348902" y="9671084"/>
            <a:ext cx="12133740" cy="38486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14" id="14"/>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13</a:t>
            </a:r>
          </a:p>
        </p:txBody>
      </p:sp>
      <p:sp>
        <p:nvSpPr>
          <p:cNvPr name="TextBox 15" id="15"/>
          <p:cNvSpPr txBox="true"/>
          <p:nvPr/>
        </p:nvSpPr>
        <p:spPr>
          <a:xfrm rot="0">
            <a:off x="785718" y="1786835"/>
            <a:ext cx="8694323" cy="802006"/>
          </a:xfrm>
          <a:prstGeom prst="rect">
            <a:avLst/>
          </a:prstGeom>
        </p:spPr>
        <p:txBody>
          <a:bodyPr anchor="t" rtlCol="false" tIns="0" lIns="0" bIns="0" rIns="0">
            <a:spAutoFit/>
          </a:bodyPr>
          <a:lstStyle/>
          <a:p>
            <a:pPr algn="l">
              <a:lnSpc>
                <a:spcPts val="5759"/>
              </a:lnSpc>
            </a:pPr>
            <a:r>
              <a:rPr lang="en-US" b="true" sz="4499" i="true" u="sng">
                <a:solidFill>
                  <a:srgbClr val="144158"/>
                </a:solidFill>
                <a:latin typeface="Times New Roman Bold Italics"/>
                <a:ea typeface="Times New Roman Bold Italics"/>
                <a:cs typeface="Times New Roman Bold Italics"/>
                <a:sym typeface="Times New Roman Bold Italics"/>
              </a:rPr>
              <a:t>Differencing </a:t>
            </a:r>
            <a:r>
              <a:rPr lang="en-US" b="true" sz="4499" u="sng">
                <a:solidFill>
                  <a:srgbClr val="144158"/>
                </a:solidFill>
                <a:latin typeface="Times New Roman Bold"/>
                <a:ea typeface="Times New Roman Bold"/>
                <a:cs typeface="Times New Roman Bold"/>
                <a:sym typeface="Times New Roman Bold"/>
              </a:rPr>
              <a:t>(d=1)</a:t>
            </a:r>
          </a:p>
        </p:txBody>
      </p:sp>
      <p:sp>
        <p:nvSpPr>
          <p:cNvPr name="Freeform 16" id="16"/>
          <p:cNvSpPr/>
          <p:nvPr/>
        </p:nvSpPr>
        <p:spPr>
          <a:xfrm flipH="false" flipV="false" rot="0">
            <a:off x="1579287" y="3065090"/>
            <a:ext cx="7107184" cy="5072752"/>
          </a:xfrm>
          <a:custGeom>
            <a:avLst/>
            <a:gdLst/>
            <a:ahLst/>
            <a:cxnLst/>
            <a:rect r="r" b="b" t="t" l="l"/>
            <a:pathLst>
              <a:path h="5072752" w="7107184">
                <a:moveTo>
                  <a:pt x="0" y="0"/>
                </a:moveTo>
                <a:lnTo>
                  <a:pt x="7107184" y="0"/>
                </a:lnTo>
                <a:lnTo>
                  <a:pt x="7107184" y="5072753"/>
                </a:lnTo>
                <a:lnTo>
                  <a:pt x="0" y="5072753"/>
                </a:lnTo>
                <a:lnTo>
                  <a:pt x="0" y="0"/>
                </a:lnTo>
                <a:close/>
              </a:path>
            </a:pathLst>
          </a:custGeom>
          <a:blipFill>
            <a:blip r:embed="rId6"/>
            <a:stretch>
              <a:fillRect l="0" t="0" r="0" b="0"/>
            </a:stretch>
          </a:blipFill>
          <a:ln w="19050" cap="sq">
            <a:solidFill>
              <a:srgbClr val="000000"/>
            </a:solidFill>
            <a:prstDash val="solid"/>
            <a:miter/>
          </a:ln>
        </p:spPr>
      </p:sp>
      <p:sp>
        <p:nvSpPr>
          <p:cNvPr name="TextBox 17" id="17"/>
          <p:cNvSpPr txBox="true"/>
          <p:nvPr/>
        </p:nvSpPr>
        <p:spPr>
          <a:xfrm rot="0">
            <a:off x="1579287" y="8308975"/>
            <a:ext cx="7030291" cy="739775"/>
          </a:xfrm>
          <a:prstGeom prst="rect">
            <a:avLst/>
          </a:prstGeom>
        </p:spPr>
        <p:txBody>
          <a:bodyPr anchor="t" rtlCol="false" tIns="0" lIns="0" bIns="0" rIns="0">
            <a:spAutoFit/>
          </a:bodyPr>
          <a:lstStyle/>
          <a:p>
            <a:pPr algn="ctr">
              <a:lnSpc>
                <a:spcPts val="2800"/>
              </a:lnSpc>
              <a:spcBef>
                <a:spcPct val="0"/>
              </a:spcBef>
            </a:pPr>
            <a:r>
              <a:rPr lang="en-US" b="true" sz="2000">
                <a:solidFill>
                  <a:srgbClr val="000000"/>
                </a:solidFill>
                <a:latin typeface="Times New Roman Bold"/>
                <a:ea typeface="Times New Roman Bold"/>
                <a:cs typeface="Times New Roman Bold"/>
                <a:sym typeface="Times New Roman Bold"/>
              </a:rPr>
              <a:t>Gambar 3. </a:t>
            </a:r>
            <a:r>
              <a:rPr lang="en-US" sz="2000">
                <a:solidFill>
                  <a:srgbClr val="000000"/>
                </a:solidFill>
                <a:latin typeface="Times New Roman"/>
                <a:ea typeface="Times New Roman"/>
                <a:cs typeface="Times New Roman"/>
                <a:sym typeface="Times New Roman"/>
              </a:rPr>
              <a:t>Plot ACF dann PACF Non-Musiman sebelum </a:t>
            </a:r>
            <a:r>
              <a:rPr lang="en-US" sz="2000" i="true">
                <a:solidFill>
                  <a:srgbClr val="000000"/>
                </a:solidFill>
                <a:latin typeface="Times New Roman Italics"/>
                <a:ea typeface="Times New Roman Italics"/>
                <a:cs typeface="Times New Roman Italics"/>
                <a:sym typeface="Times New Roman Italics"/>
              </a:rPr>
              <a:t>differencing</a:t>
            </a:r>
          </a:p>
        </p:txBody>
      </p:sp>
      <p:sp>
        <p:nvSpPr>
          <p:cNvPr name="TextBox 18" id="18"/>
          <p:cNvSpPr txBox="true"/>
          <p:nvPr/>
        </p:nvSpPr>
        <p:spPr>
          <a:xfrm rot="0">
            <a:off x="9480040" y="8308975"/>
            <a:ext cx="7107184" cy="387350"/>
          </a:xfrm>
          <a:prstGeom prst="rect">
            <a:avLst/>
          </a:prstGeom>
        </p:spPr>
        <p:txBody>
          <a:bodyPr anchor="t" rtlCol="false" tIns="0" lIns="0" bIns="0" rIns="0">
            <a:spAutoFit/>
          </a:bodyPr>
          <a:lstStyle/>
          <a:p>
            <a:pPr algn="ctr">
              <a:lnSpc>
                <a:spcPts val="2800"/>
              </a:lnSpc>
              <a:spcBef>
                <a:spcPct val="0"/>
              </a:spcBef>
            </a:pPr>
            <a:r>
              <a:rPr lang="en-US" b="true" sz="2000">
                <a:solidFill>
                  <a:srgbClr val="000000"/>
                </a:solidFill>
                <a:latin typeface="Times New Roman Bold"/>
                <a:ea typeface="Times New Roman Bold"/>
                <a:cs typeface="Times New Roman Bold"/>
                <a:sym typeface="Times New Roman Bold"/>
              </a:rPr>
              <a:t>Gambar 4.</a:t>
            </a:r>
            <a:r>
              <a:rPr lang="en-US" sz="2000">
                <a:solidFill>
                  <a:srgbClr val="000000"/>
                </a:solidFill>
                <a:latin typeface="Times New Roman"/>
                <a:ea typeface="Times New Roman"/>
                <a:cs typeface="Times New Roman"/>
                <a:sym typeface="Times New Roman"/>
              </a:rPr>
              <a:t> Plot ACF dan PACF Non-Musiman setelah (d=1)</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9525753"/>
            <a:ext cx="19356844" cy="761247"/>
            <a:chOff x="0" y="0"/>
            <a:chExt cx="4417497" cy="173727"/>
          </a:xfrm>
        </p:grpSpPr>
        <p:sp>
          <p:nvSpPr>
            <p:cNvPr name="Freeform 3" id="3"/>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4" id="4"/>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482642" y="9525753"/>
            <a:ext cx="9642517" cy="1371229"/>
            <a:chOff x="0" y="0"/>
            <a:chExt cx="811468" cy="115396"/>
          </a:xfrm>
        </p:grpSpPr>
        <p:sp>
          <p:nvSpPr>
            <p:cNvPr name="Freeform 6" id="6"/>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7" id="7"/>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2589027">
            <a:off x="16663914" y="-965268"/>
            <a:ext cx="4570576" cy="2850877"/>
            <a:chOff x="0" y="0"/>
            <a:chExt cx="1303095" cy="812800"/>
          </a:xfrm>
        </p:grpSpPr>
        <p:sp>
          <p:nvSpPr>
            <p:cNvPr name="Freeform 9" id="9"/>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0" id="10"/>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3896500" y="-433653"/>
            <a:ext cx="13066402" cy="1238225"/>
            <a:chOff x="0" y="0"/>
            <a:chExt cx="1527407" cy="144743"/>
          </a:xfrm>
        </p:grpSpPr>
        <p:sp>
          <p:nvSpPr>
            <p:cNvPr name="Freeform 12" id="12"/>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3" id="13"/>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0166351" y="10181"/>
            <a:ext cx="4935870" cy="619684"/>
            <a:chOff x="0" y="0"/>
            <a:chExt cx="1219374" cy="153089"/>
          </a:xfrm>
        </p:grpSpPr>
        <p:sp>
          <p:nvSpPr>
            <p:cNvPr name="Freeform 15" id="15"/>
            <p:cNvSpPr/>
            <p:nvPr/>
          </p:nvSpPr>
          <p:spPr>
            <a:xfrm flipH="false" flipV="false" rot="0">
              <a:off x="0" y="0"/>
              <a:ext cx="1219374" cy="153089"/>
            </a:xfrm>
            <a:custGeom>
              <a:avLst/>
              <a:gdLst/>
              <a:ahLst/>
              <a:cxnLst/>
              <a:rect r="r" b="b" t="t" l="l"/>
              <a:pathLst>
                <a:path h="153089" w="1219374">
                  <a:moveTo>
                    <a:pt x="1016174" y="0"/>
                  </a:moveTo>
                  <a:lnTo>
                    <a:pt x="0" y="0"/>
                  </a:lnTo>
                  <a:lnTo>
                    <a:pt x="203200" y="153089"/>
                  </a:lnTo>
                  <a:lnTo>
                    <a:pt x="1219374" y="153089"/>
                  </a:lnTo>
                  <a:lnTo>
                    <a:pt x="1016174" y="0"/>
                  </a:lnTo>
                  <a:close/>
                </a:path>
              </a:pathLst>
            </a:custGeom>
            <a:solidFill>
              <a:srgbClr val="144158"/>
            </a:solidFill>
          </p:spPr>
        </p:sp>
        <p:sp>
          <p:nvSpPr>
            <p:cNvPr name="TextBox 16" id="16"/>
            <p:cNvSpPr txBox="true"/>
            <p:nvPr/>
          </p:nvSpPr>
          <p:spPr>
            <a:xfrm>
              <a:off x="101600" y="-38100"/>
              <a:ext cx="1016174" cy="191189"/>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2232147" y="320023"/>
            <a:ext cx="5740148" cy="1049694"/>
            <a:chOff x="0" y="0"/>
            <a:chExt cx="1511808" cy="276463"/>
          </a:xfrm>
        </p:grpSpPr>
        <p:sp>
          <p:nvSpPr>
            <p:cNvPr name="Freeform 18" id="18"/>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19" id="19"/>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2737569" y="371556"/>
            <a:ext cx="4729302" cy="946628"/>
            <a:chOff x="0" y="0"/>
            <a:chExt cx="6305736" cy="1262171"/>
          </a:xfrm>
        </p:grpSpPr>
        <p:sp>
          <p:nvSpPr>
            <p:cNvPr name="Freeform 21" id="21"/>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22" id="22"/>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23" id="23"/>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sp>
        <p:nvSpPr>
          <p:cNvPr name="TextBox 24" id="24"/>
          <p:cNvSpPr txBox="true"/>
          <p:nvPr/>
        </p:nvSpPr>
        <p:spPr>
          <a:xfrm rot="0">
            <a:off x="348902" y="9671084"/>
            <a:ext cx="12133740" cy="38486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25" id="25"/>
          <p:cNvSpPr txBox="true"/>
          <p:nvPr/>
        </p:nvSpPr>
        <p:spPr>
          <a:xfrm rot="0">
            <a:off x="17466871" y="9652034"/>
            <a:ext cx="528407" cy="91440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14</a:t>
            </a:r>
          </a:p>
          <a:p>
            <a:pPr algn="just">
              <a:lnSpc>
                <a:spcPts val="3524"/>
              </a:lnSpc>
            </a:pPr>
          </a:p>
        </p:txBody>
      </p:sp>
      <p:sp>
        <p:nvSpPr>
          <p:cNvPr name="TextBox 26" id="26"/>
          <p:cNvSpPr txBox="true"/>
          <p:nvPr/>
        </p:nvSpPr>
        <p:spPr>
          <a:xfrm rot="0">
            <a:off x="1009650" y="1198267"/>
            <a:ext cx="8865434" cy="982346"/>
          </a:xfrm>
          <a:prstGeom prst="rect">
            <a:avLst/>
          </a:prstGeom>
        </p:spPr>
        <p:txBody>
          <a:bodyPr anchor="t" rtlCol="false" tIns="0" lIns="0" bIns="0" rIns="0">
            <a:spAutoFit/>
          </a:bodyPr>
          <a:lstStyle/>
          <a:p>
            <a:pPr algn="l">
              <a:lnSpc>
                <a:spcPts val="7039"/>
              </a:lnSpc>
            </a:pPr>
            <a:r>
              <a:rPr lang="en-US" sz="5499" b="true">
                <a:solidFill>
                  <a:srgbClr val="144158"/>
                </a:solidFill>
                <a:latin typeface="Times New Roman Bold"/>
                <a:ea typeface="Times New Roman Bold"/>
                <a:cs typeface="Times New Roman Bold"/>
                <a:sym typeface="Times New Roman Bold"/>
              </a:rPr>
              <a:t>IDENTIFIKASI MODEL</a:t>
            </a:r>
          </a:p>
        </p:txBody>
      </p:sp>
      <p:sp>
        <p:nvSpPr>
          <p:cNvPr name="Freeform 27" id="27"/>
          <p:cNvSpPr/>
          <p:nvPr/>
        </p:nvSpPr>
        <p:spPr>
          <a:xfrm flipH="false" flipV="false" rot="0">
            <a:off x="10003380" y="2842362"/>
            <a:ext cx="7300521" cy="5210747"/>
          </a:xfrm>
          <a:custGeom>
            <a:avLst/>
            <a:gdLst/>
            <a:ahLst/>
            <a:cxnLst/>
            <a:rect r="r" b="b" t="t" l="l"/>
            <a:pathLst>
              <a:path h="5210747" w="7300521">
                <a:moveTo>
                  <a:pt x="0" y="0"/>
                </a:moveTo>
                <a:lnTo>
                  <a:pt x="7300521" y="0"/>
                </a:lnTo>
                <a:lnTo>
                  <a:pt x="7300521" y="5210746"/>
                </a:lnTo>
                <a:lnTo>
                  <a:pt x="0" y="5210746"/>
                </a:lnTo>
                <a:lnTo>
                  <a:pt x="0" y="0"/>
                </a:lnTo>
                <a:close/>
              </a:path>
            </a:pathLst>
          </a:custGeom>
          <a:blipFill>
            <a:blip r:embed="rId5"/>
            <a:stretch>
              <a:fillRect l="0" t="0" r="0" b="0"/>
            </a:stretch>
          </a:blipFill>
          <a:ln w="9525" cap="sq">
            <a:solidFill>
              <a:srgbClr val="000000"/>
            </a:solidFill>
            <a:prstDash val="solid"/>
            <a:miter/>
          </a:ln>
        </p:spPr>
      </p:sp>
      <p:sp>
        <p:nvSpPr>
          <p:cNvPr name="TextBox 28" id="28"/>
          <p:cNvSpPr txBox="true"/>
          <p:nvPr/>
        </p:nvSpPr>
        <p:spPr>
          <a:xfrm rot="0">
            <a:off x="9971301" y="8268139"/>
            <a:ext cx="7332600" cy="387350"/>
          </a:xfrm>
          <a:prstGeom prst="rect">
            <a:avLst/>
          </a:prstGeom>
        </p:spPr>
        <p:txBody>
          <a:bodyPr anchor="t" rtlCol="false" tIns="0" lIns="0" bIns="0" rIns="0">
            <a:spAutoFit/>
          </a:bodyPr>
          <a:lstStyle/>
          <a:p>
            <a:pPr algn="ctr">
              <a:lnSpc>
                <a:spcPts val="2800"/>
              </a:lnSpc>
              <a:spcBef>
                <a:spcPct val="0"/>
              </a:spcBef>
            </a:pPr>
            <a:r>
              <a:rPr lang="en-US" b="true" sz="2000">
                <a:solidFill>
                  <a:srgbClr val="000000"/>
                </a:solidFill>
                <a:latin typeface="Times New Roman Bold"/>
                <a:ea typeface="Times New Roman Bold"/>
                <a:cs typeface="Times New Roman Bold"/>
                <a:sym typeface="Times New Roman Bold"/>
              </a:rPr>
              <a:t>Gambar 4.</a:t>
            </a:r>
            <a:r>
              <a:rPr lang="en-US" sz="2000">
                <a:solidFill>
                  <a:srgbClr val="000000"/>
                </a:solidFill>
                <a:latin typeface="Times New Roman"/>
                <a:ea typeface="Times New Roman"/>
                <a:cs typeface="Times New Roman"/>
                <a:sym typeface="Times New Roman"/>
              </a:rPr>
              <a:t> Plot ACF dan PACF Non-Musiman (d=1)</a:t>
            </a:r>
          </a:p>
        </p:txBody>
      </p:sp>
      <p:sp>
        <p:nvSpPr>
          <p:cNvPr name="TextBox 29" id="29"/>
          <p:cNvSpPr txBox="true"/>
          <p:nvPr/>
        </p:nvSpPr>
        <p:spPr>
          <a:xfrm rot="0">
            <a:off x="1028700" y="2441899"/>
            <a:ext cx="8401079" cy="6826250"/>
          </a:xfrm>
          <a:prstGeom prst="rect">
            <a:avLst/>
          </a:prstGeom>
        </p:spPr>
        <p:txBody>
          <a:bodyPr anchor="t" rtlCol="false" tIns="0" lIns="0" bIns="0" rIns="0">
            <a:spAutoFit/>
          </a:bodyPr>
          <a:lstStyle/>
          <a:p>
            <a:pPr algn="just">
              <a:lnSpc>
                <a:spcPts val="4149"/>
              </a:lnSpc>
            </a:pPr>
            <a:r>
              <a:rPr lang="en-US" sz="2499">
                <a:solidFill>
                  <a:srgbClr val="000000"/>
                </a:solidFill>
                <a:latin typeface="Times New Roman"/>
                <a:ea typeface="Times New Roman"/>
                <a:cs typeface="Times New Roman"/>
                <a:sym typeface="Times New Roman"/>
              </a:rPr>
              <a:t>Berdasarkan analisis plot  </a:t>
            </a:r>
            <a:r>
              <a:rPr lang="en-US" sz="2499" b="true">
                <a:solidFill>
                  <a:srgbClr val="D9251C"/>
                </a:solidFill>
                <a:latin typeface="Times New Roman Bold"/>
                <a:ea typeface="Times New Roman Bold"/>
                <a:cs typeface="Times New Roman Bold"/>
                <a:sym typeface="Times New Roman Bold"/>
              </a:rPr>
              <a:t>ACF</a:t>
            </a:r>
            <a:r>
              <a:rPr lang="en-US" sz="2499">
                <a:solidFill>
                  <a:srgbClr val="000000"/>
                </a:solidFill>
                <a:latin typeface="Times New Roman"/>
                <a:ea typeface="Times New Roman"/>
                <a:cs typeface="Times New Roman"/>
                <a:sym typeface="Times New Roman"/>
              </a:rPr>
              <a:t> dan </a:t>
            </a:r>
            <a:r>
              <a:rPr lang="en-US" sz="2499" b="true">
                <a:solidFill>
                  <a:srgbClr val="D9251C"/>
                </a:solidFill>
                <a:latin typeface="Times New Roman Bold"/>
                <a:ea typeface="Times New Roman Bold"/>
                <a:cs typeface="Times New Roman Bold"/>
                <a:sym typeface="Times New Roman Bold"/>
              </a:rPr>
              <a:t>PACF </a:t>
            </a:r>
            <a:r>
              <a:rPr lang="en-US" sz="2499">
                <a:solidFill>
                  <a:srgbClr val="000000"/>
                </a:solidFill>
                <a:latin typeface="Times New Roman"/>
                <a:ea typeface="Times New Roman"/>
                <a:cs typeface="Times New Roman"/>
                <a:sym typeface="Times New Roman"/>
              </a:rPr>
              <a:t>pada </a:t>
            </a:r>
            <a:r>
              <a:rPr lang="en-US" sz="2499" b="true">
                <a:solidFill>
                  <a:srgbClr val="000000"/>
                </a:solidFill>
                <a:latin typeface="Times New Roman Bold"/>
                <a:ea typeface="Times New Roman Bold"/>
                <a:cs typeface="Times New Roman Bold"/>
                <a:sym typeface="Times New Roman Bold"/>
              </a:rPr>
              <a:t>Gambar 4 </a:t>
            </a:r>
            <a:r>
              <a:rPr lang="en-US" sz="2499">
                <a:solidFill>
                  <a:srgbClr val="000000"/>
                </a:solidFill>
                <a:latin typeface="Times New Roman"/>
                <a:ea typeface="Times New Roman"/>
                <a:cs typeface="Times New Roman"/>
                <a:sym typeface="Times New Roman"/>
              </a:rPr>
              <a:t>diperoleh:</a:t>
            </a:r>
          </a:p>
          <a:p>
            <a:pPr algn="just" marL="539749" indent="-269875" lvl="1">
              <a:lnSpc>
                <a:spcPts val="4149"/>
              </a:lnSpc>
              <a:buFont typeface="Arial"/>
              <a:buChar char="•"/>
            </a:pPr>
            <a:r>
              <a:rPr lang="en-US" b="true" sz="2499">
                <a:solidFill>
                  <a:srgbClr val="000000"/>
                </a:solidFill>
                <a:latin typeface="Times New Roman Bold"/>
                <a:ea typeface="Times New Roman Bold"/>
                <a:cs typeface="Times New Roman Bold"/>
                <a:sym typeface="Times New Roman Bold"/>
              </a:rPr>
              <a:t>p = 1</a:t>
            </a:r>
            <a:r>
              <a:rPr lang="en-US" sz="2499">
                <a:solidFill>
                  <a:srgbClr val="000000"/>
                </a:solidFill>
                <a:latin typeface="Times New Roman"/>
                <a:ea typeface="Times New Roman"/>
                <a:cs typeface="Times New Roman"/>
                <a:sym typeface="Times New Roman"/>
              </a:rPr>
              <a:t>: Komponen </a:t>
            </a:r>
            <a:r>
              <a:rPr lang="en-US" b="true" sz="2499">
                <a:solidFill>
                  <a:srgbClr val="D9251C"/>
                </a:solidFill>
                <a:latin typeface="Times New Roman Bold"/>
                <a:ea typeface="Times New Roman Bold"/>
                <a:cs typeface="Times New Roman Bold"/>
                <a:sym typeface="Times New Roman Bold"/>
              </a:rPr>
              <a:t>AR </a:t>
            </a:r>
            <a:r>
              <a:rPr lang="en-US" b="true" sz="2499" i="true">
                <a:solidFill>
                  <a:srgbClr val="D9251C"/>
                </a:solidFill>
                <a:latin typeface="Times New Roman Bold Italics"/>
                <a:ea typeface="Times New Roman Bold Italics"/>
                <a:cs typeface="Times New Roman Bold Italics"/>
                <a:sym typeface="Times New Roman Bold Italics"/>
              </a:rPr>
              <a:t>(Autoregressive)</a:t>
            </a:r>
            <a:r>
              <a:rPr lang="en-US" sz="2499">
                <a:solidFill>
                  <a:srgbClr val="000000"/>
                </a:solidFill>
                <a:latin typeface="Times New Roman"/>
                <a:ea typeface="Times New Roman"/>
                <a:cs typeface="Times New Roman"/>
                <a:sym typeface="Times New Roman"/>
              </a:rPr>
              <a:t> terlihat dari pemotongan pada</a:t>
            </a:r>
            <a:r>
              <a:rPr lang="en-US" b="true" sz="2499">
                <a:solidFill>
                  <a:srgbClr val="D9251C"/>
                </a:solidFill>
                <a:latin typeface="Times New Roman Bold"/>
                <a:ea typeface="Times New Roman Bold"/>
                <a:cs typeface="Times New Roman Bold"/>
                <a:sym typeface="Times New Roman Bold"/>
              </a:rPr>
              <a:t> lag ke-1</a:t>
            </a:r>
            <a:r>
              <a:rPr lang="en-US" sz="2499">
                <a:solidFill>
                  <a:srgbClr val="000000"/>
                </a:solidFill>
                <a:latin typeface="Times New Roman"/>
                <a:ea typeface="Times New Roman"/>
                <a:cs typeface="Times New Roman"/>
                <a:sym typeface="Times New Roman"/>
              </a:rPr>
              <a:t> pada </a:t>
            </a:r>
            <a:r>
              <a:rPr lang="en-US" b="true" sz="2499">
                <a:solidFill>
                  <a:srgbClr val="D9251C"/>
                </a:solidFill>
                <a:latin typeface="Times New Roman Bold"/>
                <a:ea typeface="Times New Roman Bold"/>
                <a:cs typeface="Times New Roman Bold"/>
                <a:sym typeface="Times New Roman Bold"/>
              </a:rPr>
              <a:t>PACF.</a:t>
            </a:r>
          </a:p>
          <a:p>
            <a:pPr algn="just" marL="539749" indent="-269875" lvl="1">
              <a:lnSpc>
                <a:spcPts val="4149"/>
              </a:lnSpc>
              <a:buFont typeface="Arial"/>
              <a:buChar char="•"/>
            </a:pPr>
            <a:r>
              <a:rPr lang="en-US" b="true" sz="2499">
                <a:solidFill>
                  <a:srgbClr val="000000"/>
                </a:solidFill>
                <a:latin typeface="Times New Roman Bold"/>
                <a:ea typeface="Times New Roman Bold"/>
                <a:cs typeface="Times New Roman Bold"/>
                <a:sym typeface="Times New Roman Bold"/>
              </a:rPr>
              <a:t>P = 1:</a:t>
            </a:r>
            <a:r>
              <a:rPr lang="en-US" sz="2499">
                <a:solidFill>
                  <a:srgbClr val="000000"/>
                </a:solidFill>
                <a:latin typeface="Times New Roman"/>
                <a:ea typeface="Times New Roman"/>
                <a:cs typeface="Times New Roman"/>
                <a:sym typeface="Times New Roman"/>
              </a:rPr>
              <a:t> Komponen </a:t>
            </a:r>
            <a:r>
              <a:rPr lang="en-US" b="true" sz="2499" i="true">
                <a:solidFill>
                  <a:srgbClr val="D9251C"/>
                </a:solidFill>
                <a:latin typeface="Times New Roman Bold Italics"/>
                <a:ea typeface="Times New Roman Bold Italics"/>
                <a:cs typeface="Times New Roman Bold Italics"/>
                <a:sym typeface="Times New Roman Bold Italics"/>
              </a:rPr>
              <a:t>Seasonal</a:t>
            </a:r>
            <a:r>
              <a:rPr lang="en-US" b="true" sz="2499">
                <a:solidFill>
                  <a:srgbClr val="D9251C"/>
                </a:solidFill>
                <a:latin typeface="Times New Roman Bold"/>
                <a:ea typeface="Times New Roman Bold"/>
                <a:cs typeface="Times New Roman Bold"/>
                <a:sym typeface="Times New Roman Bold"/>
              </a:rPr>
              <a:t> AR (SAR)</a:t>
            </a:r>
            <a:r>
              <a:rPr lang="en-US" sz="2499">
                <a:solidFill>
                  <a:srgbClr val="000000"/>
                </a:solidFill>
                <a:latin typeface="Times New Roman"/>
                <a:ea typeface="Times New Roman"/>
                <a:cs typeface="Times New Roman"/>
                <a:sym typeface="Times New Roman"/>
              </a:rPr>
              <a:t> terlihat pada </a:t>
            </a:r>
            <a:r>
              <a:rPr lang="en-US" b="true" sz="2499">
                <a:solidFill>
                  <a:srgbClr val="D9251C"/>
                </a:solidFill>
                <a:latin typeface="Times New Roman Bold"/>
                <a:ea typeface="Times New Roman Bold"/>
                <a:cs typeface="Times New Roman Bold"/>
                <a:sym typeface="Times New Roman Bold"/>
              </a:rPr>
              <a:t>lag 12, 24, dan 36.</a:t>
            </a:r>
          </a:p>
          <a:p>
            <a:pPr algn="just" marL="539749" indent="-269875" lvl="1">
              <a:lnSpc>
                <a:spcPts val="4149"/>
              </a:lnSpc>
              <a:buFont typeface="Arial"/>
              <a:buChar char="•"/>
            </a:pPr>
            <a:r>
              <a:rPr lang="en-US" b="true" sz="2499">
                <a:solidFill>
                  <a:srgbClr val="000000"/>
                </a:solidFill>
                <a:latin typeface="Times New Roman Bold"/>
                <a:ea typeface="Times New Roman Bold"/>
                <a:cs typeface="Times New Roman Bold"/>
                <a:sym typeface="Times New Roman Bold"/>
              </a:rPr>
              <a:t>q = 1:</a:t>
            </a:r>
            <a:r>
              <a:rPr lang="en-US" sz="2499">
                <a:solidFill>
                  <a:srgbClr val="000000"/>
                </a:solidFill>
                <a:latin typeface="Times New Roman"/>
                <a:ea typeface="Times New Roman"/>
                <a:cs typeface="Times New Roman"/>
                <a:sym typeface="Times New Roman"/>
              </a:rPr>
              <a:t> Komponen </a:t>
            </a:r>
            <a:r>
              <a:rPr lang="en-US" b="true" sz="2499">
                <a:solidFill>
                  <a:srgbClr val="D9251C"/>
                </a:solidFill>
                <a:latin typeface="Times New Roman Bold"/>
                <a:ea typeface="Times New Roman Bold"/>
                <a:cs typeface="Times New Roman Bold"/>
                <a:sym typeface="Times New Roman Bold"/>
              </a:rPr>
              <a:t>MA </a:t>
            </a:r>
            <a:r>
              <a:rPr lang="en-US" b="true" sz="2499" i="true">
                <a:solidFill>
                  <a:srgbClr val="D9251C"/>
                </a:solidFill>
                <a:latin typeface="Times New Roman Bold Italics"/>
                <a:ea typeface="Times New Roman Bold Italics"/>
                <a:cs typeface="Times New Roman Bold Italics"/>
                <a:sym typeface="Times New Roman Bold Italics"/>
              </a:rPr>
              <a:t>(Moving Average)</a:t>
            </a:r>
            <a:r>
              <a:rPr lang="en-US" sz="2499" i="true">
                <a:solidFill>
                  <a:srgbClr val="000000"/>
                </a:solidFill>
                <a:latin typeface="Times New Roman Italics"/>
                <a:ea typeface="Times New Roman Italics"/>
                <a:cs typeface="Times New Roman Italics"/>
                <a:sym typeface="Times New Roman Italics"/>
              </a:rPr>
              <a:t> </a:t>
            </a:r>
            <a:r>
              <a:rPr lang="en-US" sz="2499">
                <a:solidFill>
                  <a:srgbClr val="000000"/>
                </a:solidFill>
                <a:latin typeface="Times New Roman"/>
                <a:ea typeface="Times New Roman"/>
                <a:cs typeface="Times New Roman"/>
                <a:sym typeface="Times New Roman"/>
              </a:rPr>
              <a:t>terlihat dari pemotongan pada </a:t>
            </a:r>
            <a:r>
              <a:rPr lang="en-US" b="true" sz="2499">
                <a:solidFill>
                  <a:srgbClr val="D9251C"/>
                </a:solidFill>
                <a:latin typeface="Times New Roman Bold"/>
                <a:ea typeface="Times New Roman Bold"/>
                <a:cs typeface="Times New Roman Bold"/>
                <a:sym typeface="Times New Roman Bold"/>
              </a:rPr>
              <a:t>lag ke-1 </a:t>
            </a:r>
            <a:r>
              <a:rPr lang="en-US" sz="2499">
                <a:solidFill>
                  <a:srgbClr val="000000"/>
                </a:solidFill>
                <a:latin typeface="Times New Roman"/>
                <a:ea typeface="Times New Roman"/>
                <a:cs typeface="Times New Roman"/>
                <a:sym typeface="Times New Roman"/>
              </a:rPr>
              <a:t>pada </a:t>
            </a:r>
            <a:r>
              <a:rPr lang="en-US" b="true" sz="2499">
                <a:solidFill>
                  <a:srgbClr val="D9251C"/>
                </a:solidFill>
                <a:latin typeface="Times New Roman Bold"/>
                <a:ea typeface="Times New Roman Bold"/>
                <a:cs typeface="Times New Roman Bold"/>
                <a:sym typeface="Times New Roman Bold"/>
              </a:rPr>
              <a:t>ACF</a:t>
            </a:r>
            <a:r>
              <a:rPr lang="en-US" sz="2499">
                <a:solidFill>
                  <a:srgbClr val="000000"/>
                </a:solidFill>
                <a:latin typeface="Times New Roman"/>
                <a:ea typeface="Times New Roman"/>
                <a:cs typeface="Times New Roman"/>
                <a:sym typeface="Times New Roman"/>
              </a:rPr>
              <a:t>.</a:t>
            </a:r>
          </a:p>
          <a:p>
            <a:pPr algn="just" marL="539749" indent="-269875" lvl="1">
              <a:lnSpc>
                <a:spcPts val="4149"/>
              </a:lnSpc>
              <a:buFont typeface="Arial"/>
              <a:buChar char="•"/>
            </a:pPr>
            <a:r>
              <a:rPr lang="en-US" b="true" sz="2499">
                <a:solidFill>
                  <a:srgbClr val="000000"/>
                </a:solidFill>
                <a:latin typeface="Times New Roman Bold"/>
                <a:ea typeface="Times New Roman Bold"/>
                <a:cs typeface="Times New Roman Bold"/>
                <a:sym typeface="Times New Roman Bold"/>
              </a:rPr>
              <a:t>Q = 1</a:t>
            </a:r>
            <a:r>
              <a:rPr lang="en-US" sz="2499">
                <a:solidFill>
                  <a:srgbClr val="000000"/>
                </a:solidFill>
                <a:latin typeface="Times New Roman"/>
                <a:ea typeface="Times New Roman"/>
                <a:cs typeface="Times New Roman"/>
                <a:sym typeface="Times New Roman"/>
              </a:rPr>
              <a:t>: Komponen </a:t>
            </a:r>
            <a:r>
              <a:rPr lang="en-US" b="true" sz="2499" i="true">
                <a:solidFill>
                  <a:srgbClr val="D9251C"/>
                </a:solidFill>
                <a:latin typeface="Times New Roman Bold Italics"/>
                <a:ea typeface="Times New Roman Bold Italics"/>
                <a:cs typeface="Times New Roman Bold Italics"/>
                <a:sym typeface="Times New Roman Bold Italics"/>
              </a:rPr>
              <a:t>Seasonal </a:t>
            </a:r>
            <a:r>
              <a:rPr lang="en-US" b="true" sz="2499">
                <a:solidFill>
                  <a:srgbClr val="D9251C"/>
                </a:solidFill>
                <a:latin typeface="Times New Roman Bold"/>
                <a:ea typeface="Times New Roman Bold"/>
                <a:cs typeface="Times New Roman Bold"/>
                <a:sym typeface="Times New Roman Bold"/>
              </a:rPr>
              <a:t>MA</a:t>
            </a:r>
            <a:r>
              <a:rPr lang="en-US" sz="2499">
                <a:solidFill>
                  <a:srgbClr val="000000"/>
                </a:solidFill>
                <a:latin typeface="Times New Roman"/>
                <a:ea typeface="Times New Roman"/>
                <a:cs typeface="Times New Roman"/>
                <a:sym typeface="Times New Roman"/>
              </a:rPr>
              <a:t> terlihat pada</a:t>
            </a:r>
            <a:r>
              <a:rPr lang="en-US" b="true" sz="2499">
                <a:solidFill>
                  <a:srgbClr val="D9251C"/>
                </a:solidFill>
                <a:latin typeface="Times New Roman Bold"/>
                <a:ea typeface="Times New Roman Bold"/>
                <a:cs typeface="Times New Roman Bold"/>
                <a:sym typeface="Times New Roman Bold"/>
              </a:rPr>
              <a:t> lag 12, 24, dan 36.</a:t>
            </a:r>
          </a:p>
          <a:p>
            <a:pPr algn="just" marL="539749" indent="-269875" lvl="1">
              <a:lnSpc>
                <a:spcPts val="4149"/>
              </a:lnSpc>
              <a:buFont typeface="Arial"/>
              <a:buChar char="•"/>
            </a:pPr>
            <a:r>
              <a:rPr lang="en-US" b="true" sz="2499">
                <a:solidFill>
                  <a:srgbClr val="000000"/>
                </a:solidFill>
                <a:latin typeface="Times New Roman Bold"/>
                <a:ea typeface="Times New Roman Bold"/>
                <a:cs typeface="Times New Roman Bold"/>
                <a:sym typeface="Times New Roman Bold"/>
              </a:rPr>
              <a:t>Differencing:</a:t>
            </a:r>
            <a:r>
              <a:rPr lang="en-US" sz="2499">
                <a:solidFill>
                  <a:srgbClr val="000000"/>
                </a:solidFill>
                <a:latin typeface="Times New Roman"/>
                <a:ea typeface="Times New Roman"/>
                <a:cs typeface="Times New Roman"/>
                <a:sym typeface="Times New Roman"/>
              </a:rPr>
              <a:t> Sudah dilakukan </a:t>
            </a:r>
            <a:r>
              <a:rPr lang="en-US" b="true" sz="2499" i="true">
                <a:solidFill>
                  <a:srgbClr val="D9251C"/>
                </a:solidFill>
                <a:latin typeface="Times New Roman Bold Italics"/>
                <a:ea typeface="Times New Roman Bold Italics"/>
                <a:cs typeface="Times New Roman Bold Italics"/>
                <a:sym typeface="Times New Roman Bold Italics"/>
              </a:rPr>
              <a:t>differencing</a:t>
            </a:r>
            <a:r>
              <a:rPr lang="en-US" b="true" sz="2499">
                <a:solidFill>
                  <a:srgbClr val="D9251C"/>
                </a:solidFill>
                <a:latin typeface="Times New Roman Bold"/>
                <a:ea typeface="Times New Roman Bold"/>
                <a:cs typeface="Times New Roman Bold"/>
                <a:sym typeface="Times New Roman Bold"/>
              </a:rPr>
              <a:t> musiman orde 1 (D = 1)</a:t>
            </a:r>
            <a:r>
              <a:rPr lang="en-US" sz="2499">
                <a:solidFill>
                  <a:srgbClr val="000000"/>
                </a:solidFill>
                <a:latin typeface="Times New Roman"/>
                <a:ea typeface="Times New Roman"/>
                <a:cs typeface="Times New Roman"/>
                <a:sym typeface="Times New Roman"/>
              </a:rPr>
              <a:t> dan </a:t>
            </a:r>
            <a:r>
              <a:rPr lang="en-US" b="true" sz="2499">
                <a:solidFill>
                  <a:srgbClr val="D9251C"/>
                </a:solidFill>
                <a:latin typeface="Times New Roman Bold"/>
                <a:ea typeface="Times New Roman Bold"/>
                <a:cs typeface="Times New Roman Bold"/>
                <a:sym typeface="Times New Roman Bold"/>
              </a:rPr>
              <a:t>non-musiman orde 1 (d = 1) </a:t>
            </a:r>
            <a:r>
              <a:rPr lang="en-US" sz="2499">
                <a:solidFill>
                  <a:srgbClr val="000000"/>
                </a:solidFill>
                <a:latin typeface="Times New Roman"/>
                <a:ea typeface="Times New Roman"/>
                <a:cs typeface="Times New Roman"/>
                <a:sym typeface="Times New Roman"/>
              </a:rPr>
              <a:t>untuk membuat data stasioner.</a:t>
            </a:r>
          </a:p>
        </p:txBody>
      </p:sp>
      <p:sp>
        <p:nvSpPr>
          <p:cNvPr name="AutoShape 30" id="30"/>
          <p:cNvSpPr/>
          <p:nvPr/>
        </p:nvSpPr>
        <p:spPr>
          <a:xfrm>
            <a:off x="1028700" y="2180613"/>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393740" y="8164890"/>
            <a:ext cx="6336978" cy="466725"/>
          </a:xfrm>
          <a:prstGeom prst="rect">
            <a:avLst/>
          </a:prstGeom>
        </p:spPr>
        <p:txBody>
          <a:bodyPr anchor="t" rtlCol="false" tIns="0" lIns="0" bIns="0" rIns="0">
            <a:spAutoFit/>
          </a:bodyPr>
          <a:lstStyle/>
          <a:p>
            <a:pPr algn="l">
              <a:lnSpc>
                <a:spcPts val="3600"/>
              </a:lnSpc>
            </a:pPr>
            <a:r>
              <a:rPr lang="en-US" sz="3000">
                <a:solidFill>
                  <a:srgbClr val="FFFFFF"/>
                </a:solidFill>
                <a:latin typeface="Arial Nova"/>
                <a:ea typeface="Arial Nova"/>
                <a:cs typeface="Arial Nova"/>
                <a:sym typeface="Arial Nova"/>
              </a:rPr>
              <a:t>Demografi Konsumen</a:t>
            </a:r>
          </a:p>
        </p:txBody>
      </p:sp>
      <p:sp>
        <p:nvSpPr>
          <p:cNvPr name="TextBox 3" id="3"/>
          <p:cNvSpPr txBox="true"/>
          <p:nvPr/>
        </p:nvSpPr>
        <p:spPr>
          <a:xfrm rot="0">
            <a:off x="1207016" y="8163937"/>
            <a:ext cx="595126" cy="466725"/>
          </a:xfrm>
          <a:prstGeom prst="rect">
            <a:avLst/>
          </a:prstGeom>
        </p:spPr>
        <p:txBody>
          <a:bodyPr anchor="t" rtlCol="false" tIns="0" lIns="0" bIns="0" rIns="0">
            <a:spAutoFit/>
          </a:bodyPr>
          <a:lstStyle/>
          <a:p>
            <a:pPr algn="ctr">
              <a:lnSpc>
                <a:spcPts val="3600"/>
              </a:lnSpc>
            </a:pPr>
            <a:r>
              <a:rPr lang="en-US" sz="3000" b="true">
                <a:solidFill>
                  <a:srgbClr val="FFFFFF"/>
                </a:solidFill>
                <a:latin typeface="Arial Nova Bold"/>
                <a:ea typeface="Arial Nova Bold"/>
                <a:cs typeface="Arial Nova Bold"/>
                <a:sym typeface="Arial Nova Bold"/>
              </a:rPr>
              <a:t>04</a:t>
            </a:r>
          </a:p>
        </p:txBody>
      </p:sp>
      <p:grpSp>
        <p:nvGrpSpPr>
          <p:cNvPr name="Group 4" id="4"/>
          <p:cNvGrpSpPr/>
          <p:nvPr/>
        </p:nvGrpSpPr>
        <p:grpSpPr>
          <a:xfrm rot="0">
            <a:off x="-6635906" y="9154707"/>
            <a:ext cx="27308989" cy="1186504"/>
            <a:chOff x="0" y="0"/>
            <a:chExt cx="2948988" cy="128126"/>
          </a:xfrm>
        </p:grpSpPr>
        <p:sp>
          <p:nvSpPr>
            <p:cNvPr name="Freeform 5" id="5"/>
            <p:cNvSpPr/>
            <p:nvPr/>
          </p:nvSpPr>
          <p:spPr>
            <a:xfrm flipH="false" flipV="false" rot="0">
              <a:off x="0" y="0"/>
              <a:ext cx="2948988" cy="128126"/>
            </a:xfrm>
            <a:custGeom>
              <a:avLst/>
              <a:gdLst/>
              <a:ahLst/>
              <a:cxnLst/>
              <a:rect r="r" b="b" t="t" l="l"/>
              <a:pathLst>
                <a:path h="128126" w="2948988">
                  <a:moveTo>
                    <a:pt x="2745788" y="0"/>
                  </a:moveTo>
                  <a:lnTo>
                    <a:pt x="0" y="0"/>
                  </a:lnTo>
                  <a:lnTo>
                    <a:pt x="203200" y="128126"/>
                  </a:lnTo>
                  <a:lnTo>
                    <a:pt x="2948988" y="128126"/>
                  </a:lnTo>
                  <a:lnTo>
                    <a:pt x="2745788" y="0"/>
                  </a:lnTo>
                  <a:close/>
                </a:path>
              </a:pathLst>
            </a:custGeom>
            <a:solidFill>
              <a:srgbClr val="BFA046"/>
            </a:solidFill>
          </p:spPr>
        </p:sp>
        <p:sp>
          <p:nvSpPr>
            <p:cNvPr name="TextBox 6" id="6"/>
            <p:cNvSpPr txBox="true"/>
            <p:nvPr/>
          </p:nvSpPr>
          <p:spPr>
            <a:xfrm>
              <a:off x="101600" y="-38100"/>
              <a:ext cx="2745788" cy="166226"/>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6649855" y="9575641"/>
            <a:ext cx="25738912" cy="1340390"/>
            <a:chOff x="0" y="0"/>
            <a:chExt cx="2779441" cy="144743"/>
          </a:xfrm>
        </p:grpSpPr>
        <p:sp>
          <p:nvSpPr>
            <p:cNvPr name="Freeform 8" id="8"/>
            <p:cNvSpPr/>
            <p:nvPr/>
          </p:nvSpPr>
          <p:spPr>
            <a:xfrm flipH="false" flipV="false" rot="0">
              <a:off x="0" y="0"/>
              <a:ext cx="2779441" cy="144743"/>
            </a:xfrm>
            <a:custGeom>
              <a:avLst/>
              <a:gdLst/>
              <a:ahLst/>
              <a:cxnLst/>
              <a:rect r="r" b="b" t="t" l="l"/>
              <a:pathLst>
                <a:path h="144743" w="2779441">
                  <a:moveTo>
                    <a:pt x="2576241" y="0"/>
                  </a:moveTo>
                  <a:lnTo>
                    <a:pt x="0" y="0"/>
                  </a:lnTo>
                  <a:lnTo>
                    <a:pt x="203200" y="144743"/>
                  </a:lnTo>
                  <a:lnTo>
                    <a:pt x="2779441" y="144743"/>
                  </a:lnTo>
                  <a:lnTo>
                    <a:pt x="2576241" y="0"/>
                  </a:lnTo>
                  <a:close/>
                </a:path>
              </a:pathLst>
            </a:custGeom>
            <a:solidFill>
              <a:srgbClr val="144158"/>
            </a:solidFill>
          </p:spPr>
        </p:sp>
        <p:sp>
          <p:nvSpPr>
            <p:cNvPr name="TextBox 9" id="9"/>
            <p:cNvSpPr txBox="true"/>
            <p:nvPr/>
          </p:nvSpPr>
          <p:spPr>
            <a:xfrm>
              <a:off x="101600" y="-38100"/>
              <a:ext cx="2576241" cy="182843"/>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2589027">
            <a:off x="15814155" y="-868118"/>
            <a:ext cx="4947690" cy="3086100"/>
            <a:chOff x="0" y="0"/>
            <a:chExt cx="1303095" cy="812800"/>
          </a:xfrm>
        </p:grpSpPr>
        <p:sp>
          <p:nvSpPr>
            <p:cNvPr name="Freeform 11" id="11"/>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2" id="12"/>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2818405" y="-292640"/>
            <a:ext cx="14144497" cy="1340390"/>
            <a:chOff x="0" y="0"/>
            <a:chExt cx="1527407" cy="144743"/>
          </a:xfrm>
        </p:grpSpPr>
        <p:sp>
          <p:nvSpPr>
            <p:cNvPr name="Freeform 14" id="14"/>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5" id="15"/>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8780485" y="187815"/>
            <a:ext cx="5343123" cy="707535"/>
            <a:chOff x="0" y="0"/>
            <a:chExt cx="1219374" cy="161469"/>
          </a:xfrm>
        </p:grpSpPr>
        <p:sp>
          <p:nvSpPr>
            <p:cNvPr name="Freeform 17" id="17"/>
            <p:cNvSpPr/>
            <p:nvPr/>
          </p:nvSpPr>
          <p:spPr>
            <a:xfrm flipH="false" flipV="false" rot="0">
              <a:off x="0" y="0"/>
              <a:ext cx="1219374" cy="161469"/>
            </a:xfrm>
            <a:custGeom>
              <a:avLst/>
              <a:gdLst/>
              <a:ahLst/>
              <a:cxnLst/>
              <a:rect r="r" b="b" t="t" l="l"/>
              <a:pathLst>
                <a:path h="161469" w="1219374">
                  <a:moveTo>
                    <a:pt x="1016174" y="0"/>
                  </a:moveTo>
                  <a:lnTo>
                    <a:pt x="0" y="0"/>
                  </a:lnTo>
                  <a:lnTo>
                    <a:pt x="203200" y="161469"/>
                  </a:lnTo>
                  <a:lnTo>
                    <a:pt x="1219374" y="161469"/>
                  </a:lnTo>
                  <a:lnTo>
                    <a:pt x="1016174" y="0"/>
                  </a:lnTo>
                  <a:close/>
                </a:path>
              </a:pathLst>
            </a:custGeom>
            <a:solidFill>
              <a:srgbClr val="144158"/>
            </a:solidFill>
          </p:spPr>
        </p:sp>
        <p:sp>
          <p:nvSpPr>
            <p:cNvPr name="TextBox 18" id="18"/>
            <p:cNvSpPr txBox="true"/>
            <p:nvPr/>
          </p:nvSpPr>
          <p:spPr>
            <a:xfrm>
              <a:off x="101600" y="-38100"/>
              <a:ext cx="1016174" cy="199569"/>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13044319" y="-670195"/>
            <a:ext cx="14144497" cy="1340390"/>
            <a:chOff x="0" y="0"/>
            <a:chExt cx="1527407" cy="144743"/>
          </a:xfrm>
        </p:grpSpPr>
        <p:sp>
          <p:nvSpPr>
            <p:cNvPr name="Freeform 20" id="20"/>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21" id="21"/>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422394" y="187815"/>
            <a:ext cx="5740148" cy="1049694"/>
            <a:chOff x="0" y="0"/>
            <a:chExt cx="1511808" cy="276463"/>
          </a:xfrm>
        </p:grpSpPr>
        <p:sp>
          <p:nvSpPr>
            <p:cNvPr name="Freeform 23" id="23"/>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24" id="24"/>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235649" y="239348"/>
            <a:ext cx="4729302" cy="946628"/>
            <a:chOff x="0" y="0"/>
            <a:chExt cx="6305736" cy="1262171"/>
          </a:xfrm>
        </p:grpSpPr>
        <p:sp>
          <p:nvSpPr>
            <p:cNvPr name="Freeform 26" id="26"/>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27" id="27"/>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28" id="28"/>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grpSp>
        <p:nvGrpSpPr>
          <p:cNvPr name="Group 29" id="29"/>
          <p:cNvGrpSpPr/>
          <p:nvPr/>
        </p:nvGrpSpPr>
        <p:grpSpPr>
          <a:xfrm rot="0">
            <a:off x="-4695392" y="3721184"/>
            <a:ext cx="26852221" cy="5138078"/>
            <a:chOff x="0" y="0"/>
            <a:chExt cx="2899663" cy="554840"/>
          </a:xfrm>
        </p:grpSpPr>
        <p:sp>
          <p:nvSpPr>
            <p:cNvPr name="Freeform 30" id="30"/>
            <p:cNvSpPr/>
            <p:nvPr/>
          </p:nvSpPr>
          <p:spPr>
            <a:xfrm flipH="false" flipV="false" rot="0">
              <a:off x="0" y="0"/>
              <a:ext cx="2899663" cy="554840"/>
            </a:xfrm>
            <a:custGeom>
              <a:avLst/>
              <a:gdLst/>
              <a:ahLst/>
              <a:cxnLst/>
              <a:rect r="r" b="b" t="t" l="l"/>
              <a:pathLst>
                <a:path h="554840" w="2899663">
                  <a:moveTo>
                    <a:pt x="2696463" y="0"/>
                  </a:moveTo>
                  <a:lnTo>
                    <a:pt x="0" y="0"/>
                  </a:lnTo>
                  <a:lnTo>
                    <a:pt x="203200" y="554840"/>
                  </a:lnTo>
                  <a:lnTo>
                    <a:pt x="2899663" y="554840"/>
                  </a:lnTo>
                  <a:lnTo>
                    <a:pt x="2696463" y="0"/>
                  </a:lnTo>
                  <a:close/>
                </a:path>
              </a:pathLst>
            </a:custGeom>
            <a:solidFill>
              <a:srgbClr val="BFA046">
                <a:alpha val="95686"/>
              </a:srgbClr>
            </a:solidFill>
          </p:spPr>
        </p:sp>
        <p:sp>
          <p:nvSpPr>
            <p:cNvPr name="TextBox 31" id="31"/>
            <p:cNvSpPr txBox="true"/>
            <p:nvPr/>
          </p:nvSpPr>
          <p:spPr>
            <a:xfrm>
              <a:off x="101600" y="-38100"/>
              <a:ext cx="2696463" cy="592940"/>
            </a:xfrm>
            <a:prstGeom prst="rect">
              <a:avLst/>
            </a:prstGeom>
          </p:spPr>
          <p:txBody>
            <a:bodyPr anchor="ctr" rtlCol="false" tIns="50800" lIns="50800" bIns="50800" rIns="50800"/>
            <a:lstStyle/>
            <a:p>
              <a:pPr algn="ctr">
                <a:lnSpc>
                  <a:spcPts val="2659"/>
                </a:lnSpc>
              </a:pPr>
            </a:p>
          </p:txBody>
        </p:sp>
      </p:grpSp>
      <p:graphicFrame>
        <p:nvGraphicFramePr>
          <p:cNvPr name="Table 32" id="32"/>
          <p:cNvGraphicFramePr>
            <a:graphicFrameLocks noGrp="true"/>
          </p:cNvGraphicFramePr>
          <p:nvPr/>
        </p:nvGraphicFramePr>
        <p:xfrm>
          <a:off x="9321268" y="1686937"/>
          <a:ext cx="7938032" cy="7172325"/>
        </p:xfrm>
        <a:graphic>
          <a:graphicData uri="http://schemas.openxmlformats.org/drawingml/2006/table">
            <a:tbl>
              <a:tblPr/>
              <a:tblGrid>
                <a:gridCol w="5089793"/>
                <a:gridCol w="2848239"/>
              </a:tblGrid>
              <a:tr h="1024618">
                <a:tc>
                  <a:txBody>
                    <a:bodyPr anchor="t" rtlCol="false"/>
                    <a:lstStyle/>
                    <a:p>
                      <a:pPr algn="ctr">
                        <a:lnSpc>
                          <a:spcPts val="2659"/>
                        </a:lnSpc>
                        <a:defRPr/>
                      </a:pPr>
                      <a:r>
                        <a:rPr lang="en-US" sz="1899" b="true">
                          <a:solidFill>
                            <a:srgbClr val="FFFFFF"/>
                          </a:solidFill>
                          <a:latin typeface="Canva Sans Bold"/>
                          <a:ea typeface="Canva Sans Bold"/>
                          <a:cs typeface="Canva Sans Bold"/>
                          <a:sym typeface="Canva Sans Bold"/>
                        </a:rPr>
                        <a:t>Model</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44158"/>
                    </a:solidFill>
                  </a:tcPr>
                </a:tc>
                <a:tc>
                  <a:txBody>
                    <a:bodyPr anchor="t" rtlCol="false"/>
                    <a:lstStyle/>
                    <a:p>
                      <a:pPr algn="ctr">
                        <a:lnSpc>
                          <a:spcPts val="2659"/>
                        </a:lnSpc>
                        <a:defRPr/>
                      </a:pPr>
                      <a:r>
                        <a:rPr lang="en-US" sz="1899" b="true">
                          <a:solidFill>
                            <a:srgbClr val="FFFFFF"/>
                          </a:solidFill>
                          <a:latin typeface="Canva Sans Bold"/>
                          <a:ea typeface="Canva Sans Bold"/>
                          <a:cs typeface="Canva Sans Bold"/>
                          <a:sym typeface="Canva Sans Bold"/>
                        </a:rPr>
                        <a:t>AIC</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44158"/>
                    </a:solidFill>
                  </a:tcPr>
                </a:tc>
              </a:tr>
              <a:tr h="1024618">
                <a:tc>
                  <a:txBody>
                    <a:bodyPr anchor="t" rtlCol="false"/>
                    <a:lstStyle/>
                    <a:p>
                      <a:pPr algn="ctr">
                        <a:lnSpc>
                          <a:spcPts val="2659"/>
                        </a:lnSpc>
                        <a:defRPr/>
                      </a:pPr>
                      <a:r>
                        <a:rPr lang="en-US" sz="1899">
                          <a:solidFill>
                            <a:srgbClr val="000000"/>
                          </a:solidFill>
                          <a:latin typeface="Canva Sans"/>
                          <a:ea typeface="Canva Sans"/>
                          <a:cs typeface="Canva Sans"/>
                          <a:sym typeface="Canva Sans"/>
                        </a:rPr>
                        <a:t>SARIMA(1,1,1)(1,1,1)[12]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1630.58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4618">
                <a:tc>
                  <a:txBody>
                    <a:bodyPr anchor="t" rtlCol="false"/>
                    <a:lstStyle/>
                    <a:p>
                      <a:pPr algn="ctr">
                        <a:lnSpc>
                          <a:spcPts val="2659"/>
                        </a:lnSpc>
                        <a:defRPr/>
                      </a:pPr>
                      <a:r>
                        <a:rPr lang="en-US" sz="1899">
                          <a:solidFill>
                            <a:srgbClr val="000000"/>
                          </a:solidFill>
                          <a:latin typeface="Canva Sans"/>
                          <a:ea typeface="Canva Sans"/>
                          <a:cs typeface="Canva Sans"/>
                          <a:sym typeface="Canva Sans"/>
                        </a:rPr>
                        <a:t>SARIMA (1,1,1)(1,1,0)[12]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1632.28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4618">
                <a:tc>
                  <a:txBody>
                    <a:bodyPr anchor="t" rtlCol="false"/>
                    <a:lstStyle/>
                    <a:p>
                      <a:pPr algn="ctr">
                        <a:lnSpc>
                          <a:spcPts val="2659"/>
                        </a:lnSpc>
                        <a:defRPr/>
                      </a:pPr>
                      <a:r>
                        <a:rPr lang="en-US" sz="1899">
                          <a:solidFill>
                            <a:srgbClr val="000000"/>
                          </a:solidFill>
                          <a:latin typeface="Canva Sans"/>
                          <a:ea typeface="Canva Sans"/>
                          <a:cs typeface="Canva Sans"/>
                          <a:sym typeface="Canva Sans"/>
                        </a:rPr>
                        <a:t>SARIMA (1,1,1)(0,1,1)[12]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1627.88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4618">
                <a:tc>
                  <a:txBody>
                    <a:bodyPr anchor="t" rtlCol="false"/>
                    <a:lstStyle/>
                    <a:p>
                      <a:pPr algn="ctr">
                        <a:lnSpc>
                          <a:spcPts val="2659"/>
                        </a:lnSpc>
                        <a:defRPr/>
                      </a:pPr>
                      <a:r>
                        <a:rPr lang="en-US" sz="1899">
                          <a:solidFill>
                            <a:srgbClr val="000000"/>
                          </a:solidFill>
                          <a:latin typeface="Canva Sans"/>
                          <a:ea typeface="Canva Sans"/>
                          <a:cs typeface="Canva Sans"/>
                          <a:sym typeface="Canva Sans"/>
                        </a:rPr>
                        <a:t>SARIMA (0,1,1)(1,1,1)[12]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1627.88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4618">
                <a:tc>
                  <a:txBody>
                    <a:bodyPr anchor="t" rtlCol="false"/>
                    <a:lstStyle/>
                    <a:p>
                      <a:pPr algn="ctr">
                        <a:lnSpc>
                          <a:spcPts val="2659"/>
                        </a:lnSpc>
                        <a:defRPr/>
                      </a:pPr>
                      <a:r>
                        <a:rPr lang="en-US" sz="1899">
                          <a:solidFill>
                            <a:srgbClr val="000000"/>
                          </a:solidFill>
                          <a:latin typeface="Canva Sans"/>
                          <a:ea typeface="Canva Sans"/>
                          <a:cs typeface="Canva Sans"/>
                          <a:sym typeface="Canva Sans"/>
                        </a:rPr>
                        <a:t>SARIMA (1,1,0)(1,1,1)[12]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1632.28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024618">
                <a:tc>
                  <a:txBody>
                    <a:bodyPr anchor="t" rtlCol="false"/>
                    <a:lstStyle/>
                    <a:p>
                      <a:pPr algn="ctr">
                        <a:lnSpc>
                          <a:spcPts val="2659"/>
                        </a:lnSpc>
                        <a:defRPr/>
                      </a:pPr>
                      <a:r>
                        <a:rPr lang="en-US" sz="1899" b="true">
                          <a:solidFill>
                            <a:srgbClr val="D9251C"/>
                          </a:solidFill>
                          <a:latin typeface="Canva Sans Bold"/>
                          <a:ea typeface="Canva Sans Bold"/>
                          <a:cs typeface="Canva Sans Bold"/>
                          <a:sym typeface="Canva Sans Bold"/>
                        </a:rPr>
                        <a:t>SARIMA (0, 1, 0)(1,1,1)[12]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b="true">
                          <a:solidFill>
                            <a:srgbClr val="D9251C"/>
                          </a:solidFill>
                          <a:latin typeface="Canva Sans Bold"/>
                          <a:ea typeface="Canva Sans Bold"/>
                          <a:cs typeface="Canva Sans Bold"/>
                          <a:sym typeface="Canva Sans Bold"/>
                        </a:rPr>
                        <a:t>1626.6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33" id="33"/>
          <p:cNvSpPr txBox="true"/>
          <p:nvPr/>
        </p:nvSpPr>
        <p:spPr>
          <a:xfrm rot="0">
            <a:off x="388049" y="9721934"/>
            <a:ext cx="7231658" cy="387350"/>
          </a:xfrm>
          <a:prstGeom prst="rect">
            <a:avLst/>
          </a:prstGeom>
        </p:spPr>
        <p:txBody>
          <a:bodyPr anchor="t" rtlCol="false" tIns="0" lIns="0" bIns="0" rIns="0">
            <a:spAutoFit/>
          </a:bodyPr>
          <a:lstStyle/>
          <a:p>
            <a:pPr algn="ctr">
              <a:lnSpc>
                <a:spcPts val="2800"/>
              </a:lnSpc>
              <a:spcBef>
                <a:spcPct val="0"/>
              </a:spcBef>
            </a:pPr>
            <a:r>
              <a:rPr lang="en-US" sz="2000"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34" id="34"/>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15</a:t>
            </a:r>
          </a:p>
        </p:txBody>
      </p:sp>
      <p:sp>
        <p:nvSpPr>
          <p:cNvPr name="TextBox 35" id="35"/>
          <p:cNvSpPr txBox="true"/>
          <p:nvPr/>
        </p:nvSpPr>
        <p:spPr>
          <a:xfrm rot="0">
            <a:off x="1028700" y="1974531"/>
            <a:ext cx="9585687" cy="1868171"/>
          </a:xfrm>
          <a:prstGeom prst="rect">
            <a:avLst/>
          </a:prstGeom>
        </p:spPr>
        <p:txBody>
          <a:bodyPr anchor="t" rtlCol="false" tIns="0" lIns="0" bIns="0" rIns="0">
            <a:spAutoFit/>
          </a:bodyPr>
          <a:lstStyle/>
          <a:p>
            <a:pPr algn="l">
              <a:lnSpc>
                <a:spcPts val="7039"/>
              </a:lnSpc>
            </a:pPr>
            <a:r>
              <a:rPr lang="en-US" sz="5499" b="true">
                <a:solidFill>
                  <a:srgbClr val="144158"/>
                </a:solidFill>
                <a:latin typeface="Times New Roman Bold"/>
                <a:ea typeface="Times New Roman Bold"/>
                <a:cs typeface="Times New Roman Bold"/>
                <a:sym typeface="Times New Roman Bold"/>
              </a:rPr>
              <a:t>ESTIMASI DAN PEMILIHAN MODEL</a:t>
            </a:r>
          </a:p>
        </p:txBody>
      </p:sp>
      <p:sp>
        <p:nvSpPr>
          <p:cNvPr name="TextBox 36" id="36"/>
          <p:cNvSpPr txBox="true"/>
          <p:nvPr/>
        </p:nvSpPr>
        <p:spPr>
          <a:xfrm rot="0">
            <a:off x="1113621" y="3900865"/>
            <a:ext cx="7617097" cy="4730750"/>
          </a:xfrm>
          <a:prstGeom prst="rect">
            <a:avLst/>
          </a:prstGeom>
        </p:spPr>
        <p:txBody>
          <a:bodyPr anchor="t" rtlCol="false" tIns="0" lIns="0" bIns="0" rIns="0">
            <a:spAutoFit/>
          </a:bodyPr>
          <a:lstStyle/>
          <a:p>
            <a:pPr algn="just">
              <a:lnSpc>
                <a:spcPts val="4149"/>
              </a:lnSpc>
            </a:pPr>
            <a:r>
              <a:rPr lang="en-US" sz="2499">
                <a:solidFill>
                  <a:srgbClr val="FFFFFF"/>
                </a:solidFill>
                <a:latin typeface="Times New Roman"/>
                <a:ea typeface="Times New Roman"/>
                <a:cs typeface="Times New Roman"/>
                <a:sym typeface="Times New Roman"/>
              </a:rPr>
              <a:t>Pemilihan model terbaik dilakukan dengan mempertimbangkan nilai </a:t>
            </a:r>
            <a:r>
              <a:rPr lang="en-US" b="true" sz="2499">
                <a:solidFill>
                  <a:srgbClr val="D9251C"/>
                </a:solidFill>
                <a:latin typeface="Times New Roman Bold"/>
                <a:ea typeface="Times New Roman Bold"/>
                <a:cs typeface="Times New Roman Bold"/>
                <a:sym typeface="Times New Roman Bold"/>
              </a:rPr>
              <a:t>AIC </a:t>
            </a:r>
            <a:r>
              <a:rPr lang="en-US" b="true" sz="2499" i="true">
                <a:solidFill>
                  <a:srgbClr val="D9251C"/>
                </a:solidFill>
                <a:latin typeface="Times New Roman Bold Italics"/>
                <a:ea typeface="Times New Roman Bold Italics"/>
                <a:cs typeface="Times New Roman Bold Italics"/>
                <a:sym typeface="Times New Roman Bold Italics"/>
              </a:rPr>
              <a:t>(Akaike Information Criterion)</a:t>
            </a:r>
            <a:r>
              <a:rPr lang="en-US" sz="2499" i="true">
                <a:solidFill>
                  <a:srgbClr val="FFFFFF"/>
                </a:solidFill>
                <a:latin typeface="Times New Roman Italics"/>
                <a:ea typeface="Times New Roman Italics"/>
                <a:cs typeface="Times New Roman Italics"/>
                <a:sym typeface="Times New Roman Italics"/>
              </a:rPr>
              <a:t>, </a:t>
            </a:r>
            <a:r>
              <a:rPr lang="en-US" sz="2499">
                <a:solidFill>
                  <a:srgbClr val="FFFFFF"/>
                </a:solidFill>
                <a:latin typeface="Times New Roman"/>
                <a:ea typeface="Times New Roman"/>
                <a:cs typeface="Times New Roman"/>
                <a:sym typeface="Times New Roman"/>
              </a:rPr>
              <a:t>di mana model dengan nilai AIC terendah dipilih. Berdasarkan perhitungan AIC, model terbaik yang diperoleh adalah </a:t>
            </a:r>
            <a:r>
              <a:rPr lang="en-US" b="true" sz="2499">
                <a:solidFill>
                  <a:srgbClr val="D9251C"/>
                </a:solidFill>
                <a:latin typeface="Times New Roman Bold"/>
                <a:ea typeface="Times New Roman Bold"/>
                <a:cs typeface="Times New Roman Bold"/>
                <a:sym typeface="Times New Roman Bold"/>
              </a:rPr>
              <a:t>SARIMA(0,1,0)(1,1,1)[12]</a:t>
            </a:r>
            <a:r>
              <a:rPr lang="en-US" sz="2499">
                <a:solidFill>
                  <a:srgbClr val="FFFFFF"/>
                </a:solidFill>
                <a:latin typeface="Times New Roman"/>
                <a:ea typeface="Times New Roman"/>
                <a:cs typeface="Times New Roman"/>
                <a:sym typeface="Times New Roman"/>
              </a:rPr>
              <a:t>, dengan nilai </a:t>
            </a:r>
            <a:r>
              <a:rPr lang="en-US" b="true" sz="2499">
                <a:solidFill>
                  <a:srgbClr val="D9251C"/>
                </a:solidFill>
                <a:latin typeface="Times New Roman Bold"/>
                <a:ea typeface="Times New Roman Bold"/>
                <a:cs typeface="Times New Roman Bold"/>
                <a:sym typeface="Times New Roman Bold"/>
              </a:rPr>
              <a:t>AIC sebesar 1626.6.</a:t>
            </a:r>
            <a:r>
              <a:rPr lang="en-US" sz="2499">
                <a:solidFill>
                  <a:srgbClr val="FFFFFF"/>
                </a:solidFill>
                <a:latin typeface="Times New Roman"/>
                <a:ea typeface="Times New Roman"/>
                <a:cs typeface="Times New Roman"/>
                <a:sym typeface="Times New Roman"/>
              </a:rPr>
              <a:t> Model ini menunjukkan keseimbangan terbaik antara kesesuaian model dan kompleksitasnya, sehingga dipilih sebagai model final untuk prediksi produksi gula.</a:t>
            </a:r>
          </a:p>
        </p:txBody>
      </p:sp>
      <p:sp>
        <p:nvSpPr>
          <p:cNvPr name="TextBox 37" id="37"/>
          <p:cNvSpPr txBox="true"/>
          <p:nvPr/>
        </p:nvSpPr>
        <p:spPr>
          <a:xfrm rot="0">
            <a:off x="9321268" y="1189884"/>
            <a:ext cx="7938032" cy="384810"/>
          </a:xfrm>
          <a:prstGeom prst="rect">
            <a:avLst/>
          </a:prstGeom>
        </p:spPr>
        <p:txBody>
          <a:bodyPr anchor="t" rtlCol="false" tIns="0" lIns="0" bIns="0" rIns="0">
            <a:spAutoFit/>
          </a:bodyPr>
          <a:lstStyle/>
          <a:p>
            <a:pPr algn="ctr">
              <a:lnSpc>
                <a:spcPts val="2819"/>
              </a:lnSpc>
            </a:pPr>
            <a:r>
              <a:rPr lang="en-US" b="true" sz="1999">
                <a:solidFill>
                  <a:srgbClr val="000000"/>
                </a:solidFill>
                <a:latin typeface="Times New Roman Bold"/>
                <a:ea typeface="Times New Roman Bold"/>
                <a:cs typeface="Times New Roman Bold"/>
                <a:sym typeface="Times New Roman Bold"/>
              </a:rPr>
              <a:t>Tabel 2. </a:t>
            </a:r>
            <a:r>
              <a:rPr lang="en-US" sz="1999">
                <a:solidFill>
                  <a:srgbClr val="000000"/>
                </a:solidFill>
                <a:latin typeface="Times New Roman"/>
                <a:ea typeface="Times New Roman"/>
                <a:cs typeface="Times New Roman"/>
                <a:sym typeface="Times New Roman"/>
              </a:rPr>
              <a:t>Estimasi Model SARIMA</a:t>
            </a:r>
          </a:p>
        </p:txBody>
      </p:sp>
      <p:sp>
        <p:nvSpPr>
          <p:cNvPr name="AutoShape 38" id="38"/>
          <p:cNvSpPr/>
          <p:nvPr/>
        </p:nvSpPr>
        <p:spPr>
          <a:xfrm>
            <a:off x="1113621" y="3740234"/>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9525753"/>
            <a:ext cx="19356844" cy="761247"/>
            <a:chOff x="0" y="0"/>
            <a:chExt cx="4417497" cy="173727"/>
          </a:xfrm>
        </p:grpSpPr>
        <p:sp>
          <p:nvSpPr>
            <p:cNvPr name="Freeform 3" id="3"/>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4" id="4"/>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482642" y="9525753"/>
            <a:ext cx="9642517" cy="1371229"/>
            <a:chOff x="0" y="0"/>
            <a:chExt cx="811468" cy="115396"/>
          </a:xfrm>
        </p:grpSpPr>
        <p:sp>
          <p:nvSpPr>
            <p:cNvPr name="Freeform 6" id="6"/>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7" id="7"/>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282110" y="3249476"/>
            <a:ext cx="26852221" cy="6169640"/>
            <a:chOff x="0" y="0"/>
            <a:chExt cx="2899663" cy="666235"/>
          </a:xfrm>
        </p:grpSpPr>
        <p:sp>
          <p:nvSpPr>
            <p:cNvPr name="Freeform 9" id="9"/>
            <p:cNvSpPr/>
            <p:nvPr/>
          </p:nvSpPr>
          <p:spPr>
            <a:xfrm flipH="false" flipV="false" rot="0">
              <a:off x="0" y="0"/>
              <a:ext cx="2899663" cy="666235"/>
            </a:xfrm>
            <a:custGeom>
              <a:avLst/>
              <a:gdLst/>
              <a:ahLst/>
              <a:cxnLst/>
              <a:rect r="r" b="b" t="t" l="l"/>
              <a:pathLst>
                <a:path h="666235" w="2899663">
                  <a:moveTo>
                    <a:pt x="2696463" y="0"/>
                  </a:moveTo>
                  <a:lnTo>
                    <a:pt x="0" y="0"/>
                  </a:lnTo>
                  <a:lnTo>
                    <a:pt x="203200" y="666235"/>
                  </a:lnTo>
                  <a:lnTo>
                    <a:pt x="2899663" y="666235"/>
                  </a:lnTo>
                  <a:lnTo>
                    <a:pt x="2696463" y="0"/>
                  </a:lnTo>
                  <a:close/>
                </a:path>
              </a:pathLst>
            </a:custGeom>
            <a:solidFill>
              <a:srgbClr val="BFA046">
                <a:alpha val="95686"/>
              </a:srgbClr>
            </a:solidFill>
          </p:spPr>
        </p:sp>
        <p:sp>
          <p:nvSpPr>
            <p:cNvPr name="TextBox 10" id="10"/>
            <p:cNvSpPr txBox="true"/>
            <p:nvPr/>
          </p:nvSpPr>
          <p:spPr>
            <a:xfrm>
              <a:off x="101600" y="-38100"/>
              <a:ext cx="2696463" cy="704335"/>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4282110" y="1576989"/>
            <a:ext cx="28665570" cy="1333397"/>
            <a:chOff x="0" y="0"/>
            <a:chExt cx="3095479" cy="143988"/>
          </a:xfrm>
        </p:grpSpPr>
        <p:sp>
          <p:nvSpPr>
            <p:cNvPr name="Freeform 12" id="12"/>
            <p:cNvSpPr/>
            <p:nvPr/>
          </p:nvSpPr>
          <p:spPr>
            <a:xfrm flipH="false" flipV="false" rot="0">
              <a:off x="0" y="0"/>
              <a:ext cx="3095479" cy="143988"/>
            </a:xfrm>
            <a:custGeom>
              <a:avLst/>
              <a:gdLst/>
              <a:ahLst/>
              <a:cxnLst/>
              <a:rect r="r" b="b" t="t" l="l"/>
              <a:pathLst>
                <a:path h="143988" w="3095479">
                  <a:moveTo>
                    <a:pt x="2892279" y="0"/>
                  </a:moveTo>
                  <a:lnTo>
                    <a:pt x="0" y="0"/>
                  </a:lnTo>
                  <a:lnTo>
                    <a:pt x="203200" y="143988"/>
                  </a:lnTo>
                  <a:lnTo>
                    <a:pt x="3095479" y="143988"/>
                  </a:lnTo>
                  <a:lnTo>
                    <a:pt x="2892279" y="0"/>
                  </a:lnTo>
                  <a:close/>
                </a:path>
              </a:pathLst>
            </a:custGeom>
            <a:solidFill>
              <a:srgbClr val="144158">
                <a:alpha val="95686"/>
              </a:srgbClr>
            </a:solidFill>
          </p:spPr>
        </p:sp>
        <p:sp>
          <p:nvSpPr>
            <p:cNvPr name="TextBox 13" id="13"/>
            <p:cNvSpPr txBox="true"/>
            <p:nvPr/>
          </p:nvSpPr>
          <p:spPr>
            <a:xfrm>
              <a:off x="101600" y="-38100"/>
              <a:ext cx="2892279" cy="182088"/>
            </a:xfrm>
            <a:prstGeom prst="rect">
              <a:avLst/>
            </a:prstGeom>
          </p:spPr>
          <p:txBody>
            <a:bodyPr anchor="ctr" rtlCol="false" tIns="50800" lIns="50800" bIns="50800" rIns="50800"/>
            <a:lstStyle/>
            <a:p>
              <a:pPr algn="ctr">
                <a:lnSpc>
                  <a:spcPts val="2659"/>
                </a:lnSpc>
              </a:pPr>
            </a:p>
          </p:txBody>
        </p:sp>
      </p:grpSp>
      <p:sp>
        <p:nvSpPr>
          <p:cNvPr name="Freeform 14" id="14"/>
          <p:cNvSpPr/>
          <p:nvPr/>
        </p:nvSpPr>
        <p:spPr>
          <a:xfrm flipH="false" flipV="false" rot="0">
            <a:off x="9507675" y="2316512"/>
            <a:ext cx="7997297" cy="5708070"/>
          </a:xfrm>
          <a:custGeom>
            <a:avLst/>
            <a:gdLst/>
            <a:ahLst/>
            <a:cxnLst/>
            <a:rect r="r" b="b" t="t" l="l"/>
            <a:pathLst>
              <a:path h="5708070" w="7997297">
                <a:moveTo>
                  <a:pt x="0" y="0"/>
                </a:moveTo>
                <a:lnTo>
                  <a:pt x="7997296" y="0"/>
                </a:lnTo>
                <a:lnTo>
                  <a:pt x="7997296" y="5708070"/>
                </a:lnTo>
                <a:lnTo>
                  <a:pt x="0" y="5708070"/>
                </a:lnTo>
                <a:lnTo>
                  <a:pt x="0" y="0"/>
                </a:lnTo>
                <a:close/>
              </a:path>
            </a:pathLst>
          </a:custGeom>
          <a:blipFill>
            <a:blip r:embed="rId2"/>
            <a:stretch>
              <a:fillRect l="0" t="0" r="0" b="0"/>
            </a:stretch>
          </a:blipFill>
          <a:ln w="9525" cap="sq">
            <a:solidFill>
              <a:srgbClr val="000000"/>
            </a:solidFill>
            <a:prstDash val="solid"/>
            <a:miter/>
          </a:ln>
        </p:spPr>
      </p:sp>
      <p:sp>
        <p:nvSpPr>
          <p:cNvPr name="TextBox 15" id="15"/>
          <p:cNvSpPr txBox="true"/>
          <p:nvPr/>
        </p:nvSpPr>
        <p:spPr>
          <a:xfrm rot="0">
            <a:off x="348902" y="9671084"/>
            <a:ext cx="12133740" cy="38486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16" id="16"/>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16</a:t>
            </a:r>
          </a:p>
        </p:txBody>
      </p:sp>
      <p:sp>
        <p:nvSpPr>
          <p:cNvPr name="TextBox 17" id="17"/>
          <p:cNvSpPr txBox="true"/>
          <p:nvPr/>
        </p:nvSpPr>
        <p:spPr>
          <a:xfrm rot="0">
            <a:off x="775252" y="1749139"/>
            <a:ext cx="7939101" cy="982346"/>
          </a:xfrm>
          <a:prstGeom prst="rect">
            <a:avLst/>
          </a:prstGeom>
        </p:spPr>
        <p:txBody>
          <a:bodyPr anchor="t" rtlCol="false" tIns="0" lIns="0" bIns="0" rIns="0">
            <a:spAutoFit/>
          </a:bodyPr>
          <a:lstStyle/>
          <a:p>
            <a:pPr algn="l">
              <a:lnSpc>
                <a:spcPts val="7039"/>
              </a:lnSpc>
            </a:pPr>
            <a:r>
              <a:rPr lang="en-US" sz="5499" b="true">
                <a:solidFill>
                  <a:srgbClr val="FFFFFF"/>
                </a:solidFill>
                <a:latin typeface="Times New Roman Bold"/>
                <a:ea typeface="Times New Roman Bold"/>
                <a:cs typeface="Times New Roman Bold"/>
                <a:sym typeface="Times New Roman Bold"/>
              </a:rPr>
              <a:t>DIAGNOSIS MODEL</a:t>
            </a:r>
          </a:p>
        </p:txBody>
      </p:sp>
      <p:sp>
        <p:nvSpPr>
          <p:cNvPr name="TextBox 18" id="18"/>
          <p:cNvSpPr txBox="true"/>
          <p:nvPr/>
        </p:nvSpPr>
        <p:spPr>
          <a:xfrm rot="0">
            <a:off x="775252" y="3545365"/>
            <a:ext cx="8165661" cy="3975100"/>
          </a:xfrm>
          <a:prstGeom prst="rect">
            <a:avLst/>
          </a:prstGeom>
        </p:spPr>
        <p:txBody>
          <a:bodyPr anchor="t" rtlCol="false" tIns="0" lIns="0" bIns="0" rIns="0">
            <a:spAutoFit/>
          </a:bodyPr>
          <a:lstStyle/>
          <a:p>
            <a:pPr algn="just" marL="539746" indent="-269873" lvl="1">
              <a:lnSpc>
                <a:spcPts val="3499"/>
              </a:lnSpc>
              <a:buFont typeface="Arial"/>
              <a:buChar char="•"/>
            </a:pPr>
            <a:r>
              <a:rPr lang="en-US" b="true" sz="2499">
                <a:solidFill>
                  <a:srgbClr val="000000"/>
                </a:solidFill>
                <a:latin typeface="Times New Roman Bold"/>
                <a:ea typeface="Times New Roman Bold"/>
                <a:cs typeface="Times New Roman Bold"/>
                <a:sym typeface="Times New Roman Bold"/>
              </a:rPr>
              <a:t>Q-Q Plot:</a:t>
            </a:r>
            <a:r>
              <a:rPr lang="en-US" sz="2499">
                <a:solidFill>
                  <a:srgbClr val="000000"/>
                </a:solidFill>
                <a:latin typeface="Times New Roman"/>
                <a:ea typeface="Times New Roman"/>
                <a:cs typeface="Times New Roman"/>
                <a:sym typeface="Times New Roman"/>
              </a:rPr>
              <a:t> </a:t>
            </a:r>
            <a:r>
              <a:rPr lang="en-US" sz="2499">
                <a:solidFill>
                  <a:srgbClr val="FFFFFF"/>
                </a:solidFill>
                <a:latin typeface="Times New Roman"/>
                <a:ea typeface="Times New Roman"/>
                <a:cs typeface="Times New Roman"/>
                <a:sym typeface="Times New Roman"/>
              </a:rPr>
              <a:t>Sebagian besar titik residual mengikuti garis teoretis, menunjukkan </a:t>
            </a:r>
            <a:r>
              <a:rPr lang="en-US" b="true" sz="2499">
                <a:solidFill>
                  <a:srgbClr val="D9251C"/>
                </a:solidFill>
                <a:latin typeface="Times New Roman Bold"/>
                <a:ea typeface="Times New Roman Bold"/>
                <a:cs typeface="Times New Roman Bold"/>
                <a:sym typeface="Times New Roman Bold"/>
              </a:rPr>
              <a:t>distribusi residual mendekati normal.</a:t>
            </a:r>
          </a:p>
          <a:p>
            <a:pPr algn="just" marL="539746" indent="-269873" lvl="1">
              <a:lnSpc>
                <a:spcPts val="3499"/>
              </a:lnSpc>
              <a:buFont typeface="Arial"/>
              <a:buChar char="•"/>
            </a:pPr>
            <a:r>
              <a:rPr lang="en-US" b="true" sz="2499">
                <a:solidFill>
                  <a:srgbClr val="000000"/>
                </a:solidFill>
                <a:latin typeface="Times New Roman Bold"/>
                <a:ea typeface="Times New Roman Bold"/>
                <a:cs typeface="Times New Roman Bold"/>
                <a:sym typeface="Times New Roman Bold"/>
              </a:rPr>
              <a:t>Residual Plot:</a:t>
            </a:r>
            <a:r>
              <a:rPr lang="en-US" sz="2499">
                <a:solidFill>
                  <a:srgbClr val="FFFFFF"/>
                </a:solidFill>
                <a:latin typeface="Times New Roman"/>
                <a:ea typeface="Times New Roman"/>
                <a:cs typeface="Times New Roman"/>
                <a:sym typeface="Times New Roman"/>
              </a:rPr>
              <a:t> Residual tersebar secara acak di sekitar garis nol, tanpa pola signifikan, mengindikasikan </a:t>
            </a:r>
            <a:r>
              <a:rPr lang="en-US" b="true" sz="2499">
                <a:solidFill>
                  <a:srgbClr val="D9251C"/>
                </a:solidFill>
                <a:latin typeface="Times New Roman Bold"/>
                <a:ea typeface="Times New Roman Bold"/>
                <a:cs typeface="Times New Roman Bold"/>
                <a:sym typeface="Times New Roman Bold"/>
              </a:rPr>
              <a:t>tidak ada autokorelasi yang tinggi</a:t>
            </a:r>
            <a:r>
              <a:rPr lang="en-US" sz="2499">
                <a:solidFill>
                  <a:srgbClr val="FFFFFF"/>
                </a:solidFill>
                <a:latin typeface="Times New Roman"/>
                <a:ea typeface="Times New Roman"/>
                <a:cs typeface="Times New Roman"/>
                <a:sym typeface="Times New Roman"/>
              </a:rPr>
              <a:t>.</a:t>
            </a:r>
          </a:p>
          <a:p>
            <a:pPr algn="just" marL="539746" indent="-269873" lvl="1">
              <a:lnSpc>
                <a:spcPts val="3499"/>
              </a:lnSpc>
              <a:buFont typeface="Arial"/>
              <a:buChar char="•"/>
            </a:pPr>
            <a:r>
              <a:rPr lang="en-US" b="true" sz="2499">
                <a:solidFill>
                  <a:srgbClr val="000000"/>
                </a:solidFill>
                <a:latin typeface="Times New Roman Bold"/>
                <a:ea typeface="Times New Roman Bold"/>
                <a:cs typeface="Times New Roman Bold"/>
                <a:sym typeface="Times New Roman Bold"/>
              </a:rPr>
              <a:t>ACF &amp; PACF:</a:t>
            </a:r>
            <a:r>
              <a:rPr lang="en-US" sz="2499">
                <a:solidFill>
                  <a:srgbClr val="FFFFFF"/>
                </a:solidFill>
                <a:latin typeface="Times New Roman"/>
                <a:ea typeface="Times New Roman"/>
                <a:cs typeface="Times New Roman"/>
                <a:sym typeface="Times New Roman"/>
              </a:rPr>
              <a:t> Nilai autokorelasi berada dalam batas konfidensi, menandakan </a:t>
            </a:r>
            <a:r>
              <a:rPr lang="en-US" b="true" sz="2499">
                <a:solidFill>
                  <a:srgbClr val="D9251C"/>
                </a:solidFill>
                <a:latin typeface="Times New Roman Bold"/>
                <a:ea typeface="Times New Roman Bold"/>
                <a:cs typeface="Times New Roman Bold"/>
                <a:sym typeface="Times New Roman Bold"/>
              </a:rPr>
              <a:t>tidak ada autokorelasi signifikan pada lag tertentu.</a:t>
            </a:r>
          </a:p>
        </p:txBody>
      </p:sp>
      <p:sp>
        <p:nvSpPr>
          <p:cNvPr name="TextBox 19" id="19"/>
          <p:cNvSpPr txBox="true"/>
          <p:nvPr/>
        </p:nvSpPr>
        <p:spPr>
          <a:xfrm rot="0">
            <a:off x="775252" y="2786561"/>
            <a:ext cx="8694323" cy="802006"/>
          </a:xfrm>
          <a:prstGeom prst="rect">
            <a:avLst/>
          </a:prstGeom>
        </p:spPr>
        <p:txBody>
          <a:bodyPr anchor="t" rtlCol="false" tIns="0" lIns="0" bIns="0" rIns="0">
            <a:spAutoFit/>
          </a:bodyPr>
          <a:lstStyle/>
          <a:p>
            <a:pPr algn="l">
              <a:lnSpc>
                <a:spcPts val="5759"/>
              </a:lnSpc>
            </a:pPr>
            <a:r>
              <a:rPr lang="en-US" b="true" sz="4499" u="sng">
                <a:solidFill>
                  <a:srgbClr val="002C4F"/>
                </a:solidFill>
                <a:latin typeface="Times New Roman Bold"/>
                <a:ea typeface="Times New Roman Bold"/>
                <a:cs typeface="Times New Roman Bold"/>
                <a:sym typeface="Times New Roman Bold"/>
              </a:rPr>
              <a:t>Eksploratif</a:t>
            </a:r>
          </a:p>
        </p:txBody>
      </p:sp>
      <p:sp>
        <p:nvSpPr>
          <p:cNvPr name="TextBox 20" id="20"/>
          <p:cNvSpPr txBox="true"/>
          <p:nvPr/>
        </p:nvSpPr>
        <p:spPr>
          <a:xfrm rot="0">
            <a:off x="9479047" y="8269766"/>
            <a:ext cx="8025924" cy="384810"/>
          </a:xfrm>
          <a:prstGeom prst="rect">
            <a:avLst/>
          </a:prstGeom>
        </p:spPr>
        <p:txBody>
          <a:bodyPr anchor="t" rtlCol="false" tIns="0" lIns="0" bIns="0" rIns="0">
            <a:spAutoFit/>
          </a:bodyPr>
          <a:lstStyle/>
          <a:p>
            <a:pPr algn="ctr">
              <a:lnSpc>
                <a:spcPts val="2819"/>
              </a:lnSpc>
            </a:pPr>
            <a:r>
              <a:rPr lang="en-US" b="true" sz="1999">
                <a:solidFill>
                  <a:srgbClr val="FFFFFF"/>
                </a:solidFill>
                <a:latin typeface="Times New Roman Bold"/>
                <a:ea typeface="Times New Roman Bold"/>
                <a:cs typeface="Times New Roman Bold"/>
                <a:sym typeface="Times New Roman Bold"/>
              </a:rPr>
              <a:t>Gambar 5.</a:t>
            </a:r>
            <a:r>
              <a:rPr lang="en-US" sz="1999">
                <a:solidFill>
                  <a:srgbClr val="FFFFFF"/>
                </a:solidFill>
                <a:latin typeface="Times New Roman"/>
                <a:ea typeface="Times New Roman"/>
                <a:cs typeface="Times New Roman"/>
                <a:sym typeface="Times New Roman"/>
              </a:rPr>
              <a:t> Plot Uji Eksploratif</a:t>
            </a:r>
          </a:p>
        </p:txBody>
      </p:sp>
      <p:sp>
        <p:nvSpPr>
          <p:cNvPr name="TextBox 21" id="21"/>
          <p:cNvSpPr txBox="true"/>
          <p:nvPr/>
        </p:nvSpPr>
        <p:spPr>
          <a:xfrm rot="0">
            <a:off x="938399" y="7634766"/>
            <a:ext cx="8002514" cy="1346200"/>
          </a:xfrm>
          <a:prstGeom prst="rect">
            <a:avLst/>
          </a:prstGeom>
        </p:spPr>
        <p:txBody>
          <a:bodyPr anchor="t" rtlCol="false" tIns="0" lIns="0" bIns="0" rIns="0">
            <a:spAutoFit/>
          </a:bodyPr>
          <a:lstStyle/>
          <a:p>
            <a:pPr algn="just">
              <a:lnSpc>
                <a:spcPts val="3499"/>
              </a:lnSpc>
            </a:pPr>
            <a:r>
              <a:rPr lang="en-US" sz="2499">
                <a:solidFill>
                  <a:srgbClr val="FFFFFF"/>
                </a:solidFill>
                <a:latin typeface="Times New Roman"/>
                <a:ea typeface="Times New Roman"/>
                <a:cs typeface="Times New Roman"/>
                <a:sym typeface="Times New Roman"/>
              </a:rPr>
              <a:t>Hasil ini menunjukkan bahwa model memenuhi asumsi residual normal dan tidak berautokorelasi, sehingga cocok dan dapat memberikan estimasi yang andal.</a:t>
            </a:r>
          </a:p>
        </p:txBody>
      </p:sp>
      <p:grpSp>
        <p:nvGrpSpPr>
          <p:cNvPr name="Group 22" id="22"/>
          <p:cNvGrpSpPr/>
          <p:nvPr/>
        </p:nvGrpSpPr>
        <p:grpSpPr>
          <a:xfrm rot="2589027">
            <a:off x="16663914" y="-965268"/>
            <a:ext cx="4570576" cy="2850877"/>
            <a:chOff x="0" y="0"/>
            <a:chExt cx="1303095" cy="812800"/>
          </a:xfrm>
        </p:grpSpPr>
        <p:sp>
          <p:nvSpPr>
            <p:cNvPr name="Freeform 23" id="2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24" id="2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13896500" y="-433653"/>
            <a:ext cx="13066402" cy="1238225"/>
            <a:chOff x="0" y="0"/>
            <a:chExt cx="1527407" cy="144743"/>
          </a:xfrm>
        </p:grpSpPr>
        <p:sp>
          <p:nvSpPr>
            <p:cNvPr name="Freeform 26" id="26"/>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27" id="27"/>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10166351" y="10181"/>
            <a:ext cx="4935870" cy="619684"/>
            <a:chOff x="0" y="0"/>
            <a:chExt cx="1219374" cy="153089"/>
          </a:xfrm>
        </p:grpSpPr>
        <p:sp>
          <p:nvSpPr>
            <p:cNvPr name="Freeform 29" id="29"/>
            <p:cNvSpPr/>
            <p:nvPr/>
          </p:nvSpPr>
          <p:spPr>
            <a:xfrm flipH="false" flipV="false" rot="0">
              <a:off x="0" y="0"/>
              <a:ext cx="1219374" cy="153089"/>
            </a:xfrm>
            <a:custGeom>
              <a:avLst/>
              <a:gdLst/>
              <a:ahLst/>
              <a:cxnLst/>
              <a:rect r="r" b="b" t="t" l="l"/>
              <a:pathLst>
                <a:path h="153089" w="1219374">
                  <a:moveTo>
                    <a:pt x="1016174" y="0"/>
                  </a:moveTo>
                  <a:lnTo>
                    <a:pt x="0" y="0"/>
                  </a:lnTo>
                  <a:lnTo>
                    <a:pt x="203200" y="153089"/>
                  </a:lnTo>
                  <a:lnTo>
                    <a:pt x="1219374" y="153089"/>
                  </a:lnTo>
                  <a:lnTo>
                    <a:pt x="1016174" y="0"/>
                  </a:lnTo>
                  <a:close/>
                </a:path>
              </a:pathLst>
            </a:custGeom>
            <a:solidFill>
              <a:srgbClr val="144158"/>
            </a:solidFill>
          </p:spPr>
        </p:sp>
        <p:sp>
          <p:nvSpPr>
            <p:cNvPr name="TextBox 30" id="30"/>
            <p:cNvSpPr txBox="true"/>
            <p:nvPr/>
          </p:nvSpPr>
          <p:spPr>
            <a:xfrm>
              <a:off x="101600" y="-38100"/>
              <a:ext cx="1016174" cy="191189"/>
            </a:xfrm>
            <a:prstGeom prst="rect">
              <a:avLst/>
            </a:prstGeom>
          </p:spPr>
          <p:txBody>
            <a:bodyPr anchor="ctr" rtlCol="false" tIns="50800" lIns="50800" bIns="50800" rIns="50800"/>
            <a:lstStyle/>
            <a:p>
              <a:pPr algn="ctr">
                <a:lnSpc>
                  <a:spcPts val="2659"/>
                </a:lnSpc>
              </a:pPr>
            </a:p>
          </p:txBody>
        </p:sp>
      </p:grpSp>
      <p:grpSp>
        <p:nvGrpSpPr>
          <p:cNvPr name="Group 31" id="31"/>
          <p:cNvGrpSpPr/>
          <p:nvPr/>
        </p:nvGrpSpPr>
        <p:grpSpPr>
          <a:xfrm rot="0">
            <a:off x="12232147" y="320023"/>
            <a:ext cx="5740148" cy="1049694"/>
            <a:chOff x="0" y="0"/>
            <a:chExt cx="1511808" cy="276463"/>
          </a:xfrm>
        </p:grpSpPr>
        <p:sp>
          <p:nvSpPr>
            <p:cNvPr name="Freeform 32" id="32"/>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33" id="33"/>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12737569" y="371556"/>
            <a:ext cx="4729302" cy="946628"/>
            <a:chOff x="0" y="0"/>
            <a:chExt cx="6305736" cy="1262171"/>
          </a:xfrm>
        </p:grpSpPr>
        <p:sp>
          <p:nvSpPr>
            <p:cNvPr name="Freeform 35" id="35"/>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3"/>
              <a:stretch>
                <a:fillRect l="0" t="0" r="0" b="0"/>
              </a:stretch>
            </a:blipFill>
          </p:spPr>
        </p:sp>
        <p:sp>
          <p:nvSpPr>
            <p:cNvPr name="Freeform 36" id="36"/>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4"/>
              <a:stretch>
                <a:fillRect l="0" t="0" r="0" b="0"/>
              </a:stretch>
            </a:blipFill>
          </p:spPr>
        </p:sp>
        <p:sp>
          <p:nvSpPr>
            <p:cNvPr name="Freeform 37" id="37"/>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5"/>
              <a:stretch>
                <a:fillRect l="0" t="0" r="0" b="0"/>
              </a:stretch>
            </a:blipFill>
          </p:spPr>
        </p:sp>
      </p:grpSp>
      <p:sp>
        <p:nvSpPr>
          <p:cNvPr name="AutoShape 38" id="38"/>
          <p:cNvSpPr/>
          <p:nvPr/>
        </p:nvSpPr>
        <p:spPr>
          <a:xfrm>
            <a:off x="775252" y="2712435"/>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9525753"/>
            <a:ext cx="19356844" cy="761247"/>
            <a:chOff x="0" y="0"/>
            <a:chExt cx="4417497" cy="173727"/>
          </a:xfrm>
        </p:grpSpPr>
        <p:sp>
          <p:nvSpPr>
            <p:cNvPr name="Freeform 3" id="3"/>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4" id="4"/>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482642" y="9525753"/>
            <a:ext cx="9642517" cy="1371229"/>
            <a:chOff x="0" y="0"/>
            <a:chExt cx="811468" cy="115396"/>
          </a:xfrm>
        </p:grpSpPr>
        <p:sp>
          <p:nvSpPr>
            <p:cNvPr name="Freeform 6" id="6"/>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7" id="7"/>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282110" y="1438348"/>
            <a:ext cx="28665570" cy="1333397"/>
            <a:chOff x="0" y="0"/>
            <a:chExt cx="3095479" cy="143988"/>
          </a:xfrm>
        </p:grpSpPr>
        <p:sp>
          <p:nvSpPr>
            <p:cNvPr name="Freeform 9" id="9"/>
            <p:cNvSpPr/>
            <p:nvPr/>
          </p:nvSpPr>
          <p:spPr>
            <a:xfrm flipH="false" flipV="false" rot="0">
              <a:off x="0" y="0"/>
              <a:ext cx="3095479" cy="143988"/>
            </a:xfrm>
            <a:custGeom>
              <a:avLst/>
              <a:gdLst/>
              <a:ahLst/>
              <a:cxnLst/>
              <a:rect r="r" b="b" t="t" l="l"/>
              <a:pathLst>
                <a:path h="143988" w="3095479">
                  <a:moveTo>
                    <a:pt x="2892279" y="0"/>
                  </a:moveTo>
                  <a:lnTo>
                    <a:pt x="0" y="0"/>
                  </a:lnTo>
                  <a:lnTo>
                    <a:pt x="203200" y="143988"/>
                  </a:lnTo>
                  <a:lnTo>
                    <a:pt x="3095479" y="143988"/>
                  </a:lnTo>
                  <a:lnTo>
                    <a:pt x="2892279" y="0"/>
                  </a:lnTo>
                  <a:close/>
                </a:path>
              </a:pathLst>
            </a:custGeom>
            <a:solidFill>
              <a:srgbClr val="144158">
                <a:alpha val="95686"/>
              </a:srgbClr>
            </a:solidFill>
          </p:spPr>
        </p:sp>
        <p:sp>
          <p:nvSpPr>
            <p:cNvPr name="TextBox 10" id="10"/>
            <p:cNvSpPr txBox="true"/>
            <p:nvPr/>
          </p:nvSpPr>
          <p:spPr>
            <a:xfrm>
              <a:off x="101600" y="-38100"/>
              <a:ext cx="2892279" cy="182088"/>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762780" y="4023259"/>
            <a:ext cx="6116341" cy="1249261"/>
          </a:xfrm>
          <a:custGeom>
            <a:avLst/>
            <a:gdLst/>
            <a:ahLst/>
            <a:cxnLst/>
            <a:rect r="r" b="b" t="t" l="l"/>
            <a:pathLst>
              <a:path h="1249261" w="6116341">
                <a:moveTo>
                  <a:pt x="0" y="0"/>
                </a:moveTo>
                <a:lnTo>
                  <a:pt x="6116341" y="0"/>
                </a:lnTo>
                <a:lnTo>
                  <a:pt x="6116341" y="1249261"/>
                </a:lnTo>
                <a:lnTo>
                  <a:pt x="0" y="1249261"/>
                </a:lnTo>
                <a:lnTo>
                  <a:pt x="0" y="0"/>
                </a:lnTo>
                <a:close/>
              </a:path>
            </a:pathLst>
          </a:custGeom>
          <a:blipFill>
            <a:blip r:embed="rId2"/>
            <a:stretch>
              <a:fillRect l="0" t="-25662" r="-17594" b="0"/>
            </a:stretch>
          </a:blipFill>
        </p:spPr>
      </p:sp>
      <p:graphicFrame>
        <p:nvGraphicFramePr>
          <p:cNvPr name="Table 12" id="12"/>
          <p:cNvGraphicFramePr>
            <a:graphicFrameLocks noGrp="true"/>
          </p:cNvGraphicFramePr>
          <p:nvPr/>
        </p:nvGraphicFramePr>
        <p:xfrm>
          <a:off x="805598" y="6736527"/>
          <a:ext cx="8338402" cy="1602092"/>
        </p:xfrm>
        <a:graphic>
          <a:graphicData uri="http://schemas.openxmlformats.org/drawingml/2006/table">
            <a:tbl>
              <a:tblPr/>
              <a:tblGrid>
                <a:gridCol w="3246736"/>
                <a:gridCol w="2693531"/>
                <a:gridCol w="2398135"/>
              </a:tblGrid>
              <a:tr h="801046">
                <a:tc gridSpan="2">
                  <a:txBody>
                    <a:bodyPr anchor="t" rtlCol="false"/>
                    <a:lstStyle/>
                    <a:p>
                      <a:pPr algn="ctr">
                        <a:lnSpc>
                          <a:spcPts val="2659"/>
                        </a:lnSpc>
                        <a:defRPr/>
                      </a:pPr>
                      <a:r>
                        <a:rPr lang="en-US" b="true" sz="1899" i="true">
                          <a:solidFill>
                            <a:srgbClr val="FFFFFF"/>
                          </a:solidFill>
                          <a:latin typeface="Canva Sans Bold Italics"/>
                          <a:ea typeface="Canva Sans Bold Italics"/>
                          <a:cs typeface="Canva Sans Bold Italics"/>
                          <a:sym typeface="Canva Sans Bold Italics"/>
                        </a:rPr>
                        <a:t>Shapiro-Wilk Test</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44158"/>
                    </a:solidFill>
                  </a:tcPr>
                </a:tc>
                <a:tc hMerge="true">
                  <a:txBody>
                    <a:bodyPr anchor="t" rtlCol="false"/>
                    <a:lstStyle/>
                    <a:p>
                      <a:pPr algn="ctr">
                        <a:lnSpc>
                          <a:spcPts val="2659"/>
                        </a:lnSpc>
                        <a:defRPr/>
                      </a:pPr>
                      <a:r>
                        <a:rPr lang="en-US" b="true" sz="1899" i="true">
                          <a:solidFill>
                            <a:srgbClr val="FFFFFF"/>
                          </a:solidFill>
                          <a:latin typeface="Canva Sans Bold Italics"/>
                          <a:ea typeface="Canva Sans Bold Italics"/>
                          <a:cs typeface="Canva Sans Bold Italics"/>
                          <a:sym typeface="Canva Sans Bold Italics"/>
                        </a:rPr>
                        <a:t>Shapiro-Wilk Test</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44158"/>
                    </a:solidFill>
                  </a:tcPr>
                </a:tc>
                <a:tc>
                  <a:txBody>
                    <a:bodyPr anchor="t" rtlCol="false"/>
                    <a:lstStyle/>
                    <a:p>
                      <a:pPr algn="ctr">
                        <a:lnSpc>
                          <a:spcPts val="2659"/>
                        </a:lnSpc>
                        <a:defRPr/>
                      </a:pPr>
                      <a:r>
                        <a:rPr lang="en-US" b="true" sz="1899" i="true">
                          <a:solidFill>
                            <a:srgbClr val="FFFFFF"/>
                          </a:solidFill>
                          <a:latin typeface="Canva Sans Bold Italics"/>
                          <a:ea typeface="Canva Sans Bold Italics"/>
                          <a:cs typeface="Canva Sans Bold Italics"/>
                          <a:sym typeface="Canva Sans Bold Italics"/>
                        </a:rPr>
                        <a:t>p-value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144158"/>
                    </a:solidFill>
                  </a:tcPr>
                </a:tc>
              </a:tr>
              <a:tr h="801046">
                <a:tc>
                  <a:txBody>
                    <a:bodyPr anchor="t" rtlCol="false"/>
                    <a:lstStyle/>
                    <a:p>
                      <a:pPr algn="ctr">
                        <a:lnSpc>
                          <a:spcPts val="2659"/>
                        </a:lnSpc>
                        <a:defRPr/>
                      </a:pPr>
                      <a:r>
                        <a:rPr lang="en-US" sz="1899">
                          <a:solidFill>
                            <a:srgbClr val="000000"/>
                          </a:solidFill>
                          <a:latin typeface="Canva Sans"/>
                          <a:ea typeface="Canva Sans"/>
                          <a:cs typeface="Canva Sans"/>
                          <a:sym typeface="Canva Sans"/>
                        </a:rPr>
                        <a:t>W</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0.97908</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659"/>
                        </a:lnSpc>
                        <a:defRPr/>
                      </a:pPr>
                      <a:r>
                        <a:rPr lang="en-US" sz="1899" b="true">
                          <a:solidFill>
                            <a:srgbClr val="D9251C"/>
                          </a:solidFill>
                          <a:latin typeface="Canva Sans Bold"/>
                          <a:ea typeface="Canva Sans Bold"/>
                          <a:cs typeface="Canva Sans Bold"/>
                          <a:sym typeface="Canva Sans Bold"/>
                        </a:rPr>
                        <a:t>0.3484</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bl>
          </a:graphicData>
        </a:graphic>
      </p:graphicFrame>
      <p:sp>
        <p:nvSpPr>
          <p:cNvPr name="Freeform 13" id="13"/>
          <p:cNvSpPr/>
          <p:nvPr/>
        </p:nvSpPr>
        <p:spPr>
          <a:xfrm flipH="false" flipV="false" rot="0">
            <a:off x="9928706" y="3971312"/>
            <a:ext cx="7064897" cy="1634582"/>
          </a:xfrm>
          <a:custGeom>
            <a:avLst/>
            <a:gdLst/>
            <a:ahLst/>
            <a:cxnLst/>
            <a:rect r="r" b="b" t="t" l="l"/>
            <a:pathLst>
              <a:path h="1634582" w="7064897">
                <a:moveTo>
                  <a:pt x="0" y="0"/>
                </a:moveTo>
                <a:lnTo>
                  <a:pt x="7064897" y="0"/>
                </a:lnTo>
                <a:lnTo>
                  <a:pt x="7064897" y="1634583"/>
                </a:lnTo>
                <a:lnTo>
                  <a:pt x="0" y="1634583"/>
                </a:lnTo>
                <a:lnTo>
                  <a:pt x="0" y="0"/>
                </a:lnTo>
                <a:close/>
              </a:path>
            </a:pathLst>
          </a:custGeom>
          <a:blipFill>
            <a:blip r:embed="rId3"/>
            <a:stretch>
              <a:fillRect l="0" t="0" r="0" b="-4661"/>
            </a:stretch>
          </a:blipFill>
        </p:spPr>
      </p:sp>
      <p:sp>
        <p:nvSpPr>
          <p:cNvPr name="TextBox 14" id="14"/>
          <p:cNvSpPr txBox="true"/>
          <p:nvPr/>
        </p:nvSpPr>
        <p:spPr>
          <a:xfrm rot="0">
            <a:off x="348902" y="9671084"/>
            <a:ext cx="12133740" cy="38486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15" id="15"/>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17</a:t>
            </a:r>
          </a:p>
        </p:txBody>
      </p:sp>
      <p:sp>
        <p:nvSpPr>
          <p:cNvPr name="TextBox 16" id="16"/>
          <p:cNvSpPr txBox="true"/>
          <p:nvPr/>
        </p:nvSpPr>
        <p:spPr>
          <a:xfrm rot="0">
            <a:off x="775252" y="1627474"/>
            <a:ext cx="7939101" cy="982296"/>
          </a:xfrm>
          <a:prstGeom prst="rect">
            <a:avLst/>
          </a:prstGeom>
        </p:spPr>
        <p:txBody>
          <a:bodyPr anchor="t" rtlCol="false" tIns="0" lIns="0" bIns="0" rIns="0">
            <a:spAutoFit/>
          </a:bodyPr>
          <a:lstStyle/>
          <a:p>
            <a:pPr algn="l">
              <a:lnSpc>
                <a:spcPts val="7039"/>
              </a:lnSpc>
            </a:pPr>
            <a:r>
              <a:rPr lang="en-US" sz="5499" b="true">
                <a:solidFill>
                  <a:srgbClr val="FFFFFF"/>
                </a:solidFill>
                <a:latin typeface="Times New Roman Bold"/>
                <a:ea typeface="Times New Roman Bold"/>
                <a:cs typeface="Times New Roman Bold"/>
                <a:sym typeface="Times New Roman Bold"/>
              </a:rPr>
              <a:t>DIAGNOSIS MODEL</a:t>
            </a:r>
          </a:p>
        </p:txBody>
      </p:sp>
      <p:sp>
        <p:nvSpPr>
          <p:cNvPr name="TextBox 17" id="17"/>
          <p:cNvSpPr txBox="true"/>
          <p:nvPr/>
        </p:nvSpPr>
        <p:spPr>
          <a:xfrm rot="0">
            <a:off x="762780" y="2681257"/>
            <a:ext cx="8694323" cy="802006"/>
          </a:xfrm>
          <a:prstGeom prst="rect">
            <a:avLst/>
          </a:prstGeom>
        </p:spPr>
        <p:txBody>
          <a:bodyPr anchor="t" rtlCol="false" tIns="0" lIns="0" bIns="0" rIns="0">
            <a:spAutoFit/>
          </a:bodyPr>
          <a:lstStyle/>
          <a:p>
            <a:pPr algn="l">
              <a:lnSpc>
                <a:spcPts val="5759"/>
              </a:lnSpc>
            </a:pPr>
            <a:r>
              <a:rPr lang="en-US" b="true" sz="4499" u="sng">
                <a:solidFill>
                  <a:srgbClr val="002C4F"/>
                </a:solidFill>
                <a:latin typeface="Times New Roman Bold"/>
                <a:ea typeface="Times New Roman Bold"/>
                <a:cs typeface="Times New Roman Bold"/>
                <a:sym typeface="Times New Roman Bold"/>
              </a:rPr>
              <a:t>Uji Normalitas Residual</a:t>
            </a:r>
          </a:p>
        </p:txBody>
      </p:sp>
      <p:sp>
        <p:nvSpPr>
          <p:cNvPr name="TextBox 18" id="18"/>
          <p:cNvSpPr txBox="true"/>
          <p:nvPr/>
        </p:nvSpPr>
        <p:spPr>
          <a:xfrm rot="0">
            <a:off x="805598" y="8529120"/>
            <a:ext cx="8338402" cy="810895"/>
          </a:xfrm>
          <a:prstGeom prst="rect">
            <a:avLst/>
          </a:prstGeom>
        </p:spPr>
        <p:txBody>
          <a:bodyPr anchor="t" rtlCol="false" tIns="0" lIns="0" bIns="0" rIns="0">
            <a:spAutoFit/>
          </a:bodyPr>
          <a:lstStyle/>
          <a:p>
            <a:pPr algn="just">
              <a:lnSpc>
                <a:spcPts val="3079"/>
              </a:lnSpc>
              <a:spcBef>
                <a:spcPct val="0"/>
              </a:spcBef>
            </a:pPr>
            <a:r>
              <a:rPr lang="en-US" b="true" sz="2199">
                <a:solidFill>
                  <a:srgbClr val="D9251C"/>
                </a:solidFill>
                <a:latin typeface="Times New Roman Bold"/>
                <a:ea typeface="Times New Roman Bold"/>
                <a:cs typeface="Times New Roman Bold"/>
                <a:sym typeface="Times New Roman Bold"/>
              </a:rPr>
              <a:t>0.3484 (p &gt; α = 0,05)</a:t>
            </a:r>
            <a:r>
              <a:rPr lang="en-US" sz="2199">
                <a:solidFill>
                  <a:srgbClr val="000000"/>
                </a:solidFill>
                <a:latin typeface="Times New Roman"/>
                <a:ea typeface="Times New Roman"/>
                <a:cs typeface="Times New Roman"/>
                <a:sym typeface="Times New Roman"/>
              </a:rPr>
              <a:t>, maka </a:t>
            </a:r>
            <a:r>
              <a:rPr lang="en-US" b="true" sz="2199">
                <a:solidFill>
                  <a:srgbClr val="D9251C"/>
                </a:solidFill>
                <a:latin typeface="Times New Roman Bold"/>
                <a:ea typeface="Times New Roman Bold"/>
                <a:cs typeface="Times New Roman Bold"/>
                <a:sym typeface="Times New Roman Bold"/>
              </a:rPr>
              <a:t>Terima Ho</a:t>
            </a:r>
            <a:r>
              <a:rPr lang="en-US" sz="2199">
                <a:solidFill>
                  <a:srgbClr val="000000"/>
                </a:solidFill>
                <a:latin typeface="Times New Roman"/>
                <a:ea typeface="Times New Roman"/>
                <a:cs typeface="Times New Roman"/>
                <a:sym typeface="Times New Roman"/>
              </a:rPr>
              <a:t>. Artinya, </a:t>
            </a:r>
            <a:r>
              <a:rPr lang="en-US" b="true" sz="2199">
                <a:solidFill>
                  <a:srgbClr val="D9251C"/>
                </a:solidFill>
                <a:latin typeface="Times New Roman Bold"/>
                <a:ea typeface="Times New Roman Bold"/>
                <a:cs typeface="Times New Roman Bold"/>
                <a:sym typeface="Times New Roman Bold"/>
              </a:rPr>
              <a:t>residual berdistribusi normal </a:t>
            </a:r>
            <a:r>
              <a:rPr lang="en-US" sz="2199">
                <a:solidFill>
                  <a:srgbClr val="000000"/>
                </a:solidFill>
                <a:latin typeface="Times New Roman"/>
                <a:ea typeface="Times New Roman"/>
                <a:cs typeface="Times New Roman"/>
                <a:sym typeface="Times New Roman"/>
              </a:rPr>
              <a:t>secara keseluruhan.</a:t>
            </a:r>
          </a:p>
        </p:txBody>
      </p:sp>
      <p:sp>
        <p:nvSpPr>
          <p:cNvPr name="TextBox 19" id="19"/>
          <p:cNvSpPr txBox="true"/>
          <p:nvPr/>
        </p:nvSpPr>
        <p:spPr>
          <a:xfrm rot="0">
            <a:off x="805598" y="6237417"/>
            <a:ext cx="8651504" cy="384810"/>
          </a:xfrm>
          <a:prstGeom prst="rect">
            <a:avLst/>
          </a:prstGeom>
        </p:spPr>
        <p:txBody>
          <a:bodyPr anchor="t" rtlCol="false" tIns="0" lIns="0" bIns="0" rIns="0">
            <a:spAutoFit/>
          </a:bodyPr>
          <a:lstStyle/>
          <a:p>
            <a:pPr algn="ctr">
              <a:lnSpc>
                <a:spcPts val="2819"/>
              </a:lnSpc>
            </a:pPr>
            <a:r>
              <a:rPr lang="en-US" b="true" sz="1999">
                <a:solidFill>
                  <a:srgbClr val="000000"/>
                </a:solidFill>
                <a:latin typeface="Times New Roman Bold"/>
                <a:ea typeface="Times New Roman Bold"/>
                <a:cs typeface="Times New Roman Bold"/>
                <a:sym typeface="Times New Roman Bold"/>
              </a:rPr>
              <a:t>Tabel 3. </a:t>
            </a:r>
            <a:r>
              <a:rPr lang="en-US" sz="1999">
                <a:solidFill>
                  <a:srgbClr val="000000"/>
                </a:solidFill>
                <a:latin typeface="Times New Roman"/>
                <a:ea typeface="Times New Roman"/>
                <a:cs typeface="Times New Roman"/>
                <a:sym typeface="Times New Roman"/>
              </a:rPr>
              <a:t>Output Uji </a:t>
            </a:r>
            <a:r>
              <a:rPr lang="en-US" sz="1999" i="true">
                <a:solidFill>
                  <a:srgbClr val="000000"/>
                </a:solidFill>
                <a:latin typeface="Times New Roman Italics"/>
                <a:ea typeface="Times New Roman Italics"/>
                <a:cs typeface="Times New Roman Italics"/>
                <a:sym typeface="Times New Roman Italics"/>
              </a:rPr>
              <a:t>Shapiro-Wilk</a:t>
            </a:r>
          </a:p>
        </p:txBody>
      </p:sp>
      <p:sp>
        <p:nvSpPr>
          <p:cNvPr name="TextBox 20" id="20"/>
          <p:cNvSpPr txBox="true"/>
          <p:nvPr/>
        </p:nvSpPr>
        <p:spPr>
          <a:xfrm rot="0">
            <a:off x="805598" y="3421492"/>
            <a:ext cx="7064897" cy="436880"/>
          </a:xfrm>
          <a:prstGeom prst="rect">
            <a:avLst/>
          </a:prstGeom>
        </p:spPr>
        <p:txBody>
          <a:bodyPr anchor="t" rtlCol="false" tIns="0" lIns="0" bIns="0" rIns="0">
            <a:spAutoFit/>
          </a:bodyPr>
          <a:lstStyle/>
          <a:p>
            <a:pPr algn="just">
              <a:lnSpc>
                <a:spcPts val="3219"/>
              </a:lnSpc>
              <a:spcBef>
                <a:spcPct val="0"/>
              </a:spcBef>
            </a:pPr>
            <a:r>
              <a:rPr lang="en-US" b="true" sz="2299">
                <a:solidFill>
                  <a:srgbClr val="000000"/>
                </a:solidFill>
                <a:latin typeface="Times New Roman Bold"/>
                <a:ea typeface="Times New Roman Bold"/>
                <a:cs typeface="Times New Roman Bold"/>
                <a:sym typeface="Times New Roman Bold"/>
              </a:rPr>
              <a:t>Hipotesis: </a:t>
            </a:r>
          </a:p>
        </p:txBody>
      </p:sp>
      <p:sp>
        <p:nvSpPr>
          <p:cNvPr name="TextBox 21" id="21"/>
          <p:cNvSpPr txBox="true"/>
          <p:nvPr/>
        </p:nvSpPr>
        <p:spPr>
          <a:xfrm rot="0">
            <a:off x="805598" y="5586845"/>
            <a:ext cx="8338402" cy="436880"/>
          </a:xfrm>
          <a:prstGeom prst="rect">
            <a:avLst/>
          </a:prstGeom>
        </p:spPr>
        <p:txBody>
          <a:bodyPr anchor="t" rtlCol="false" tIns="0" lIns="0" bIns="0" rIns="0">
            <a:spAutoFit/>
          </a:bodyPr>
          <a:lstStyle/>
          <a:p>
            <a:pPr algn="just">
              <a:lnSpc>
                <a:spcPts val="3220"/>
              </a:lnSpc>
              <a:spcBef>
                <a:spcPct val="0"/>
              </a:spcBef>
            </a:pPr>
            <a:r>
              <a:rPr lang="en-US" sz="2300">
                <a:solidFill>
                  <a:srgbClr val="000000"/>
                </a:solidFill>
                <a:latin typeface="Times New Roman"/>
                <a:ea typeface="Times New Roman"/>
                <a:cs typeface="Times New Roman"/>
                <a:sym typeface="Times New Roman"/>
              </a:rPr>
              <a:t>Hasil pengujian diperoleh sebagai berikut. </a:t>
            </a:r>
          </a:p>
        </p:txBody>
      </p:sp>
      <p:sp>
        <p:nvSpPr>
          <p:cNvPr name="TextBox 22" id="22"/>
          <p:cNvSpPr txBox="true"/>
          <p:nvPr/>
        </p:nvSpPr>
        <p:spPr>
          <a:xfrm rot="0">
            <a:off x="9856842" y="2647920"/>
            <a:ext cx="7402458" cy="802006"/>
          </a:xfrm>
          <a:prstGeom prst="rect">
            <a:avLst/>
          </a:prstGeom>
        </p:spPr>
        <p:txBody>
          <a:bodyPr anchor="t" rtlCol="false" tIns="0" lIns="0" bIns="0" rIns="0">
            <a:spAutoFit/>
          </a:bodyPr>
          <a:lstStyle/>
          <a:p>
            <a:pPr algn="l">
              <a:lnSpc>
                <a:spcPts val="5759"/>
              </a:lnSpc>
            </a:pPr>
            <a:r>
              <a:rPr lang="en-US" b="true" sz="4499" u="sng">
                <a:solidFill>
                  <a:srgbClr val="002C4F"/>
                </a:solidFill>
                <a:latin typeface="Times New Roman Bold"/>
                <a:ea typeface="Times New Roman Bold"/>
                <a:cs typeface="Times New Roman Bold"/>
                <a:sym typeface="Times New Roman Bold"/>
              </a:rPr>
              <a:t>Uji Sisaan Saling Bebas</a:t>
            </a:r>
          </a:p>
        </p:txBody>
      </p:sp>
      <p:sp>
        <p:nvSpPr>
          <p:cNvPr name="TextBox 23" id="23"/>
          <p:cNvSpPr txBox="true"/>
          <p:nvPr/>
        </p:nvSpPr>
        <p:spPr>
          <a:xfrm rot="0">
            <a:off x="9928706" y="3388013"/>
            <a:ext cx="7064897" cy="436880"/>
          </a:xfrm>
          <a:prstGeom prst="rect">
            <a:avLst/>
          </a:prstGeom>
        </p:spPr>
        <p:txBody>
          <a:bodyPr anchor="t" rtlCol="false" tIns="0" lIns="0" bIns="0" rIns="0">
            <a:spAutoFit/>
          </a:bodyPr>
          <a:lstStyle/>
          <a:p>
            <a:pPr algn="just">
              <a:lnSpc>
                <a:spcPts val="3219"/>
              </a:lnSpc>
              <a:spcBef>
                <a:spcPct val="0"/>
              </a:spcBef>
            </a:pPr>
            <a:r>
              <a:rPr lang="en-US" b="true" sz="2299">
                <a:solidFill>
                  <a:srgbClr val="000000"/>
                </a:solidFill>
                <a:latin typeface="Times New Roman Bold"/>
                <a:ea typeface="Times New Roman Bold"/>
                <a:cs typeface="Times New Roman Bold"/>
                <a:sym typeface="Times New Roman Bold"/>
              </a:rPr>
              <a:t>Hipotesis: </a:t>
            </a:r>
          </a:p>
        </p:txBody>
      </p:sp>
      <p:sp>
        <p:nvSpPr>
          <p:cNvPr name="TextBox 24" id="24"/>
          <p:cNvSpPr txBox="true"/>
          <p:nvPr/>
        </p:nvSpPr>
        <p:spPr>
          <a:xfrm rot="0">
            <a:off x="9956510" y="5624945"/>
            <a:ext cx="7347391" cy="436880"/>
          </a:xfrm>
          <a:prstGeom prst="rect">
            <a:avLst/>
          </a:prstGeom>
        </p:spPr>
        <p:txBody>
          <a:bodyPr anchor="t" rtlCol="false" tIns="0" lIns="0" bIns="0" rIns="0">
            <a:spAutoFit/>
          </a:bodyPr>
          <a:lstStyle/>
          <a:p>
            <a:pPr algn="just">
              <a:lnSpc>
                <a:spcPts val="3220"/>
              </a:lnSpc>
              <a:spcBef>
                <a:spcPct val="0"/>
              </a:spcBef>
            </a:pPr>
            <a:r>
              <a:rPr lang="en-US" sz="2300">
                <a:solidFill>
                  <a:srgbClr val="000000"/>
                </a:solidFill>
                <a:latin typeface="Times New Roman"/>
                <a:ea typeface="Times New Roman"/>
                <a:cs typeface="Times New Roman"/>
                <a:sym typeface="Times New Roman"/>
              </a:rPr>
              <a:t>Diperoleh hasil outputan uji sebagai berikut.</a:t>
            </a:r>
          </a:p>
        </p:txBody>
      </p:sp>
      <p:graphicFrame>
        <p:nvGraphicFramePr>
          <p:cNvPr name="Table 25" id="25"/>
          <p:cNvGraphicFramePr>
            <a:graphicFrameLocks noGrp="true"/>
          </p:cNvGraphicFramePr>
          <p:nvPr/>
        </p:nvGraphicFramePr>
        <p:xfrm>
          <a:off x="9939171" y="6689235"/>
          <a:ext cx="7364729" cy="1649385"/>
        </p:xfrm>
        <a:graphic>
          <a:graphicData uri="http://schemas.openxmlformats.org/drawingml/2006/table">
            <a:tbl>
              <a:tblPr/>
              <a:tblGrid>
                <a:gridCol w="2036905"/>
                <a:gridCol w="2503962"/>
                <a:gridCol w="2823863"/>
              </a:tblGrid>
              <a:tr h="848615">
                <a:tc gridSpan="2">
                  <a:txBody>
                    <a:bodyPr anchor="t" rtlCol="false"/>
                    <a:lstStyle/>
                    <a:p>
                      <a:pPr algn="ctr">
                        <a:lnSpc>
                          <a:spcPts val="2659"/>
                        </a:lnSpc>
                        <a:defRPr/>
                      </a:pPr>
                      <a:r>
                        <a:rPr lang="en-US" b="true" sz="1899" i="true">
                          <a:solidFill>
                            <a:srgbClr val="FFFFFF"/>
                          </a:solidFill>
                          <a:latin typeface="Canva Sans Bold Italics"/>
                          <a:ea typeface="Canva Sans Bold Italics"/>
                          <a:cs typeface="Canva Sans Bold Italics"/>
                          <a:sym typeface="Canva Sans Bold Italics"/>
                        </a:rPr>
                        <a:t>Box-Ljung Test</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FA046"/>
                    </a:solidFill>
                  </a:tcPr>
                </a:tc>
                <a:tc hMerge="true">
                  <a:txBody>
                    <a:bodyPr anchor="t" rtlCol="false"/>
                    <a:lstStyle/>
                    <a:p>
                      <a:pPr algn="ctr">
                        <a:lnSpc>
                          <a:spcPts val="2659"/>
                        </a:lnSpc>
                        <a:defRPr/>
                      </a:pPr>
                      <a:r>
                        <a:rPr lang="en-US" b="true" sz="1899" i="true">
                          <a:solidFill>
                            <a:srgbClr val="FFFFFF"/>
                          </a:solidFill>
                          <a:latin typeface="Canva Sans Bold Italics"/>
                          <a:ea typeface="Canva Sans Bold Italics"/>
                          <a:cs typeface="Canva Sans Bold Italics"/>
                          <a:sym typeface="Canva Sans Bold Italics"/>
                        </a:rPr>
                        <a:t>Box-Ljung Test</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FA046"/>
                    </a:solidFill>
                  </a:tcPr>
                </a:tc>
                <a:tc>
                  <a:txBody>
                    <a:bodyPr anchor="t" rtlCol="false"/>
                    <a:lstStyle/>
                    <a:p>
                      <a:pPr algn="ctr">
                        <a:lnSpc>
                          <a:spcPts val="2659"/>
                        </a:lnSpc>
                        <a:defRPr/>
                      </a:pPr>
                      <a:r>
                        <a:rPr lang="en-US" b="true" sz="1899" i="true">
                          <a:solidFill>
                            <a:srgbClr val="FFFFFF"/>
                          </a:solidFill>
                          <a:latin typeface="Canva Sans Bold Italics"/>
                          <a:ea typeface="Canva Sans Bold Italics"/>
                          <a:cs typeface="Canva Sans Bold Italics"/>
                          <a:sym typeface="Canva Sans Bold Italics"/>
                        </a:rPr>
                        <a:t>p-value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BFA046"/>
                    </a:solidFill>
                  </a:tcPr>
                </a:tc>
              </a:tr>
              <a:tr h="800770">
                <a:tc>
                  <a:txBody>
                    <a:bodyPr anchor="t" rtlCol="false"/>
                    <a:lstStyle/>
                    <a:p>
                      <a:pPr algn="ctr">
                        <a:lnSpc>
                          <a:spcPts val="2659"/>
                        </a:lnSpc>
                        <a:defRPr/>
                      </a:pPr>
                      <a:r>
                        <a:rPr lang="en-US" sz="1899" b="true">
                          <a:solidFill>
                            <a:srgbClr val="000000"/>
                          </a:solidFill>
                          <a:latin typeface="Canva Sans Bold"/>
                          <a:ea typeface="Canva Sans Bold"/>
                          <a:cs typeface="Canva Sans Bold"/>
                          <a:sym typeface="Canva Sans Bold"/>
                        </a:rPr>
                        <a:t>Chi-Square</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0.14063</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a:txBody>
                    <a:bodyPr anchor="t" rtlCol="false"/>
                    <a:lstStyle/>
                    <a:p>
                      <a:pPr algn="ctr">
                        <a:lnSpc>
                          <a:spcPts val="2659"/>
                        </a:lnSpc>
                        <a:defRPr/>
                      </a:pPr>
                      <a:r>
                        <a:rPr lang="en-US" sz="1899" b="true">
                          <a:solidFill>
                            <a:srgbClr val="D9251C"/>
                          </a:solidFill>
                          <a:latin typeface="Canva Sans Bold"/>
                          <a:ea typeface="Canva Sans Bold"/>
                          <a:cs typeface="Canva Sans Bold"/>
                          <a:sym typeface="Canva Sans Bold"/>
                        </a:rPr>
                        <a:t>0.7077</a:t>
                      </a:r>
                      <a:endParaRPr lang="en-US" sz="1100"/>
                    </a:p>
                  </a:txBody>
                  <a:tcPr marL="190500" marR="190500" marT="190500" marB="190500"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bl>
          </a:graphicData>
        </a:graphic>
      </p:graphicFrame>
      <p:sp>
        <p:nvSpPr>
          <p:cNvPr name="TextBox 26" id="26"/>
          <p:cNvSpPr txBox="true"/>
          <p:nvPr/>
        </p:nvSpPr>
        <p:spPr>
          <a:xfrm rot="0">
            <a:off x="9928706" y="6227892"/>
            <a:ext cx="7375195" cy="384810"/>
          </a:xfrm>
          <a:prstGeom prst="rect">
            <a:avLst/>
          </a:prstGeom>
        </p:spPr>
        <p:txBody>
          <a:bodyPr anchor="t" rtlCol="false" tIns="0" lIns="0" bIns="0" rIns="0">
            <a:spAutoFit/>
          </a:bodyPr>
          <a:lstStyle/>
          <a:p>
            <a:pPr algn="ctr">
              <a:lnSpc>
                <a:spcPts val="2819"/>
              </a:lnSpc>
            </a:pPr>
            <a:r>
              <a:rPr lang="en-US" b="true" sz="1999">
                <a:solidFill>
                  <a:srgbClr val="000000"/>
                </a:solidFill>
                <a:latin typeface="Times New Roman Bold"/>
                <a:ea typeface="Times New Roman Bold"/>
                <a:cs typeface="Times New Roman Bold"/>
                <a:sym typeface="Times New Roman Bold"/>
              </a:rPr>
              <a:t>Tabel 4. </a:t>
            </a:r>
            <a:r>
              <a:rPr lang="en-US" sz="1999">
                <a:solidFill>
                  <a:srgbClr val="000000"/>
                </a:solidFill>
                <a:latin typeface="Times New Roman"/>
                <a:ea typeface="Times New Roman"/>
                <a:cs typeface="Times New Roman"/>
                <a:sym typeface="Times New Roman"/>
              </a:rPr>
              <a:t>Output Uji</a:t>
            </a:r>
            <a:r>
              <a:rPr lang="en-US" sz="1999" i="true">
                <a:solidFill>
                  <a:srgbClr val="000000"/>
                </a:solidFill>
                <a:latin typeface="Times New Roman Italics"/>
                <a:ea typeface="Times New Roman Italics"/>
                <a:cs typeface="Times New Roman Italics"/>
                <a:sym typeface="Times New Roman Italics"/>
              </a:rPr>
              <a:t> Box-Ljuang</a:t>
            </a:r>
            <a:r>
              <a:rPr lang="en-US" sz="1999">
                <a:solidFill>
                  <a:srgbClr val="000000"/>
                </a:solidFill>
                <a:latin typeface="Times New Roman"/>
                <a:ea typeface="Times New Roman"/>
                <a:cs typeface="Times New Roman"/>
                <a:sym typeface="Times New Roman"/>
              </a:rPr>
              <a:t> Test</a:t>
            </a:r>
          </a:p>
        </p:txBody>
      </p:sp>
      <p:sp>
        <p:nvSpPr>
          <p:cNvPr name="TextBox 27" id="27"/>
          <p:cNvSpPr txBox="true"/>
          <p:nvPr/>
        </p:nvSpPr>
        <p:spPr>
          <a:xfrm rot="0">
            <a:off x="9928706" y="8538645"/>
            <a:ext cx="7375195" cy="810895"/>
          </a:xfrm>
          <a:prstGeom prst="rect">
            <a:avLst/>
          </a:prstGeom>
        </p:spPr>
        <p:txBody>
          <a:bodyPr anchor="t" rtlCol="false" tIns="0" lIns="0" bIns="0" rIns="0">
            <a:spAutoFit/>
          </a:bodyPr>
          <a:lstStyle/>
          <a:p>
            <a:pPr algn="just">
              <a:lnSpc>
                <a:spcPts val="3079"/>
              </a:lnSpc>
              <a:spcBef>
                <a:spcPct val="0"/>
              </a:spcBef>
            </a:pPr>
            <a:r>
              <a:rPr lang="en-US" b="true" sz="2199">
                <a:solidFill>
                  <a:srgbClr val="D9251C"/>
                </a:solidFill>
                <a:latin typeface="Times New Roman Bold"/>
                <a:ea typeface="Times New Roman Bold"/>
                <a:cs typeface="Times New Roman Bold"/>
                <a:sym typeface="Times New Roman Bold"/>
              </a:rPr>
              <a:t>0 0.7077 (p &gt; α = 0,05)</a:t>
            </a:r>
            <a:r>
              <a:rPr lang="en-US" sz="2199">
                <a:solidFill>
                  <a:srgbClr val="000000"/>
                </a:solidFill>
                <a:latin typeface="Times New Roman"/>
                <a:ea typeface="Times New Roman"/>
                <a:cs typeface="Times New Roman"/>
                <a:sym typeface="Times New Roman"/>
              </a:rPr>
              <a:t>, maka </a:t>
            </a:r>
            <a:r>
              <a:rPr lang="en-US" b="true" sz="2199">
                <a:solidFill>
                  <a:srgbClr val="D9251C"/>
                </a:solidFill>
                <a:latin typeface="Times New Roman Bold"/>
                <a:ea typeface="Times New Roman Bold"/>
                <a:cs typeface="Times New Roman Bold"/>
                <a:sym typeface="Times New Roman Bold"/>
              </a:rPr>
              <a:t>Terima Ho</a:t>
            </a:r>
            <a:r>
              <a:rPr lang="en-US" sz="2199">
                <a:solidFill>
                  <a:srgbClr val="000000"/>
                </a:solidFill>
                <a:latin typeface="Times New Roman"/>
                <a:ea typeface="Times New Roman"/>
                <a:cs typeface="Times New Roman"/>
                <a:sym typeface="Times New Roman"/>
              </a:rPr>
              <a:t>. Artinya, </a:t>
            </a:r>
            <a:r>
              <a:rPr lang="en-US" b="true" sz="2199">
                <a:solidFill>
                  <a:srgbClr val="D9251C"/>
                </a:solidFill>
                <a:latin typeface="Times New Roman Bold"/>
                <a:ea typeface="Times New Roman Bold"/>
                <a:cs typeface="Times New Roman Bold"/>
                <a:sym typeface="Times New Roman Bold"/>
              </a:rPr>
              <a:t>normalitas dan independensi residual telah terpenuhi. </a:t>
            </a:r>
          </a:p>
        </p:txBody>
      </p:sp>
      <p:grpSp>
        <p:nvGrpSpPr>
          <p:cNvPr name="Group 28" id="28"/>
          <p:cNvGrpSpPr/>
          <p:nvPr/>
        </p:nvGrpSpPr>
        <p:grpSpPr>
          <a:xfrm rot="2589027">
            <a:off x="16663914" y="-965268"/>
            <a:ext cx="4570576" cy="2850877"/>
            <a:chOff x="0" y="0"/>
            <a:chExt cx="1303095" cy="812800"/>
          </a:xfrm>
        </p:grpSpPr>
        <p:sp>
          <p:nvSpPr>
            <p:cNvPr name="Freeform 29" id="29"/>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30" id="30"/>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31" id="31"/>
          <p:cNvGrpSpPr/>
          <p:nvPr/>
        </p:nvGrpSpPr>
        <p:grpSpPr>
          <a:xfrm rot="0">
            <a:off x="13896500" y="-433653"/>
            <a:ext cx="13066402" cy="1238225"/>
            <a:chOff x="0" y="0"/>
            <a:chExt cx="1527407" cy="144743"/>
          </a:xfrm>
        </p:grpSpPr>
        <p:sp>
          <p:nvSpPr>
            <p:cNvPr name="Freeform 32" id="32"/>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33" id="33"/>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34" id="34"/>
          <p:cNvGrpSpPr/>
          <p:nvPr/>
        </p:nvGrpSpPr>
        <p:grpSpPr>
          <a:xfrm rot="0">
            <a:off x="10166351" y="10181"/>
            <a:ext cx="4935870" cy="619684"/>
            <a:chOff x="0" y="0"/>
            <a:chExt cx="1219374" cy="153089"/>
          </a:xfrm>
        </p:grpSpPr>
        <p:sp>
          <p:nvSpPr>
            <p:cNvPr name="Freeform 35" id="35"/>
            <p:cNvSpPr/>
            <p:nvPr/>
          </p:nvSpPr>
          <p:spPr>
            <a:xfrm flipH="false" flipV="false" rot="0">
              <a:off x="0" y="0"/>
              <a:ext cx="1219374" cy="153089"/>
            </a:xfrm>
            <a:custGeom>
              <a:avLst/>
              <a:gdLst/>
              <a:ahLst/>
              <a:cxnLst/>
              <a:rect r="r" b="b" t="t" l="l"/>
              <a:pathLst>
                <a:path h="153089" w="1219374">
                  <a:moveTo>
                    <a:pt x="1016174" y="0"/>
                  </a:moveTo>
                  <a:lnTo>
                    <a:pt x="0" y="0"/>
                  </a:lnTo>
                  <a:lnTo>
                    <a:pt x="203200" y="153089"/>
                  </a:lnTo>
                  <a:lnTo>
                    <a:pt x="1219374" y="153089"/>
                  </a:lnTo>
                  <a:lnTo>
                    <a:pt x="1016174" y="0"/>
                  </a:lnTo>
                  <a:close/>
                </a:path>
              </a:pathLst>
            </a:custGeom>
            <a:solidFill>
              <a:srgbClr val="144158"/>
            </a:solidFill>
          </p:spPr>
        </p:sp>
        <p:sp>
          <p:nvSpPr>
            <p:cNvPr name="TextBox 36" id="36"/>
            <p:cNvSpPr txBox="true"/>
            <p:nvPr/>
          </p:nvSpPr>
          <p:spPr>
            <a:xfrm>
              <a:off x="101600" y="-38100"/>
              <a:ext cx="1016174" cy="191189"/>
            </a:xfrm>
            <a:prstGeom prst="rect">
              <a:avLst/>
            </a:prstGeom>
          </p:spPr>
          <p:txBody>
            <a:bodyPr anchor="ctr" rtlCol="false" tIns="50800" lIns="50800" bIns="50800" rIns="50800"/>
            <a:lstStyle/>
            <a:p>
              <a:pPr algn="ctr">
                <a:lnSpc>
                  <a:spcPts val="2659"/>
                </a:lnSpc>
              </a:pPr>
            </a:p>
          </p:txBody>
        </p:sp>
      </p:grpSp>
      <p:grpSp>
        <p:nvGrpSpPr>
          <p:cNvPr name="Group 37" id="37"/>
          <p:cNvGrpSpPr/>
          <p:nvPr/>
        </p:nvGrpSpPr>
        <p:grpSpPr>
          <a:xfrm rot="0">
            <a:off x="12232147" y="320023"/>
            <a:ext cx="5740148" cy="1049694"/>
            <a:chOff x="0" y="0"/>
            <a:chExt cx="1511808" cy="276463"/>
          </a:xfrm>
        </p:grpSpPr>
        <p:sp>
          <p:nvSpPr>
            <p:cNvPr name="Freeform 38" id="38"/>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39" id="39"/>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40" id="40"/>
          <p:cNvGrpSpPr/>
          <p:nvPr/>
        </p:nvGrpSpPr>
        <p:grpSpPr>
          <a:xfrm rot="0">
            <a:off x="12737569" y="371556"/>
            <a:ext cx="4729302" cy="946628"/>
            <a:chOff x="0" y="0"/>
            <a:chExt cx="6305736" cy="1262171"/>
          </a:xfrm>
        </p:grpSpPr>
        <p:sp>
          <p:nvSpPr>
            <p:cNvPr name="Freeform 41" id="41"/>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4"/>
              <a:stretch>
                <a:fillRect l="0" t="0" r="0" b="0"/>
              </a:stretch>
            </a:blipFill>
          </p:spPr>
        </p:sp>
        <p:sp>
          <p:nvSpPr>
            <p:cNvPr name="Freeform 42" id="42"/>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5"/>
              <a:stretch>
                <a:fillRect l="0" t="0" r="0" b="0"/>
              </a:stretch>
            </a:blipFill>
          </p:spPr>
        </p:sp>
        <p:sp>
          <p:nvSpPr>
            <p:cNvPr name="Freeform 43" id="43"/>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6"/>
              <a:stretch>
                <a:fillRect l="0" t="0" r="0" b="0"/>
              </a:stretch>
            </a:blipFill>
          </p:spPr>
        </p:sp>
      </p:grpSp>
      <p:sp>
        <p:nvSpPr>
          <p:cNvPr name="AutoShape 44" id="44"/>
          <p:cNvSpPr/>
          <p:nvPr/>
        </p:nvSpPr>
        <p:spPr>
          <a:xfrm>
            <a:off x="805598" y="2490757"/>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730718" y="4541410"/>
            <a:ext cx="6468466" cy="3993575"/>
          </a:xfrm>
          <a:custGeom>
            <a:avLst/>
            <a:gdLst/>
            <a:ahLst/>
            <a:cxnLst/>
            <a:rect r="r" b="b" t="t" l="l"/>
            <a:pathLst>
              <a:path h="3993575" w="6468466">
                <a:moveTo>
                  <a:pt x="0" y="0"/>
                </a:moveTo>
                <a:lnTo>
                  <a:pt x="6468466" y="0"/>
                </a:lnTo>
                <a:lnTo>
                  <a:pt x="6468466" y="3993575"/>
                </a:lnTo>
                <a:lnTo>
                  <a:pt x="0" y="3993575"/>
                </a:lnTo>
                <a:lnTo>
                  <a:pt x="0" y="0"/>
                </a:lnTo>
                <a:close/>
              </a:path>
            </a:pathLst>
          </a:custGeom>
          <a:blipFill>
            <a:blip r:embed="rId2"/>
            <a:stretch>
              <a:fillRect l="0" t="0" r="0" b="0"/>
            </a:stretch>
          </a:blipFill>
        </p:spPr>
      </p:sp>
      <p:grpSp>
        <p:nvGrpSpPr>
          <p:cNvPr name="Group 3" id="3"/>
          <p:cNvGrpSpPr/>
          <p:nvPr/>
        </p:nvGrpSpPr>
        <p:grpSpPr>
          <a:xfrm rot="0">
            <a:off x="-6635906" y="9154707"/>
            <a:ext cx="27308989" cy="1186504"/>
            <a:chOff x="0" y="0"/>
            <a:chExt cx="2948988" cy="128126"/>
          </a:xfrm>
        </p:grpSpPr>
        <p:sp>
          <p:nvSpPr>
            <p:cNvPr name="Freeform 4" id="4"/>
            <p:cNvSpPr/>
            <p:nvPr/>
          </p:nvSpPr>
          <p:spPr>
            <a:xfrm flipH="false" flipV="false" rot="0">
              <a:off x="0" y="0"/>
              <a:ext cx="2948988" cy="128126"/>
            </a:xfrm>
            <a:custGeom>
              <a:avLst/>
              <a:gdLst/>
              <a:ahLst/>
              <a:cxnLst/>
              <a:rect r="r" b="b" t="t" l="l"/>
              <a:pathLst>
                <a:path h="128126" w="2948988">
                  <a:moveTo>
                    <a:pt x="2745788" y="0"/>
                  </a:moveTo>
                  <a:lnTo>
                    <a:pt x="0" y="0"/>
                  </a:lnTo>
                  <a:lnTo>
                    <a:pt x="203200" y="128126"/>
                  </a:lnTo>
                  <a:lnTo>
                    <a:pt x="2948988" y="128126"/>
                  </a:lnTo>
                  <a:lnTo>
                    <a:pt x="2745788" y="0"/>
                  </a:lnTo>
                  <a:close/>
                </a:path>
              </a:pathLst>
            </a:custGeom>
            <a:solidFill>
              <a:srgbClr val="BFA046"/>
            </a:solidFill>
          </p:spPr>
        </p:sp>
        <p:sp>
          <p:nvSpPr>
            <p:cNvPr name="TextBox 5" id="5"/>
            <p:cNvSpPr txBox="true"/>
            <p:nvPr/>
          </p:nvSpPr>
          <p:spPr>
            <a:xfrm>
              <a:off x="101600" y="-38100"/>
              <a:ext cx="2745788" cy="16622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6649855" y="9575641"/>
            <a:ext cx="25738912" cy="1340390"/>
            <a:chOff x="0" y="0"/>
            <a:chExt cx="2779441" cy="144743"/>
          </a:xfrm>
        </p:grpSpPr>
        <p:sp>
          <p:nvSpPr>
            <p:cNvPr name="Freeform 7" id="7"/>
            <p:cNvSpPr/>
            <p:nvPr/>
          </p:nvSpPr>
          <p:spPr>
            <a:xfrm flipH="false" flipV="false" rot="0">
              <a:off x="0" y="0"/>
              <a:ext cx="2779441" cy="144743"/>
            </a:xfrm>
            <a:custGeom>
              <a:avLst/>
              <a:gdLst/>
              <a:ahLst/>
              <a:cxnLst/>
              <a:rect r="r" b="b" t="t" l="l"/>
              <a:pathLst>
                <a:path h="144743" w="2779441">
                  <a:moveTo>
                    <a:pt x="2576241" y="0"/>
                  </a:moveTo>
                  <a:lnTo>
                    <a:pt x="0" y="0"/>
                  </a:lnTo>
                  <a:lnTo>
                    <a:pt x="203200" y="144743"/>
                  </a:lnTo>
                  <a:lnTo>
                    <a:pt x="2779441" y="144743"/>
                  </a:lnTo>
                  <a:lnTo>
                    <a:pt x="2576241" y="0"/>
                  </a:lnTo>
                  <a:close/>
                </a:path>
              </a:pathLst>
            </a:custGeom>
            <a:solidFill>
              <a:srgbClr val="144158"/>
            </a:solidFill>
          </p:spPr>
        </p:sp>
        <p:sp>
          <p:nvSpPr>
            <p:cNvPr name="TextBox 8" id="8"/>
            <p:cNvSpPr txBox="true"/>
            <p:nvPr/>
          </p:nvSpPr>
          <p:spPr>
            <a:xfrm>
              <a:off x="101600" y="-38100"/>
              <a:ext cx="2576241" cy="18284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4282110" y="1317770"/>
            <a:ext cx="28665570" cy="1333397"/>
            <a:chOff x="0" y="0"/>
            <a:chExt cx="3095479" cy="143988"/>
          </a:xfrm>
        </p:grpSpPr>
        <p:sp>
          <p:nvSpPr>
            <p:cNvPr name="Freeform 10" id="10"/>
            <p:cNvSpPr/>
            <p:nvPr/>
          </p:nvSpPr>
          <p:spPr>
            <a:xfrm flipH="false" flipV="false" rot="0">
              <a:off x="0" y="0"/>
              <a:ext cx="3095479" cy="143988"/>
            </a:xfrm>
            <a:custGeom>
              <a:avLst/>
              <a:gdLst/>
              <a:ahLst/>
              <a:cxnLst/>
              <a:rect r="r" b="b" t="t" l="l"/>
              <a:pathLst>
                <a:path h="143988" w="3095479">
                  <a:moveTo>
                    <a:pt x="2892279" y="0"/>
                  </a:moveTo>
                  <a:lnTo>
                    <a:pt x="0" y="0"/>
                  </a:lnTo>
                  <a:lnTo>
                    <a:pt x="203200" y="143988"/>
                  </a:lnTo>
                  <a:lnTo>
                    <a:pt x="3095479" y="143988"/>
                  </a:lnTo>
                  <a:lnTo>
                    <a:pt x="2892279" y="0"/>
                  </a:lnTo>
                  <a:close/>
                </a:path>
              </a:pathLst>
            </a:custGeom>
            <a:solidFill>
              <a:srgbClr val="BFA046">
                <a:alpha val="95686"/>
              </a:srgbClr>
            </a:solidFill>
          </p:spPr>
        </p:sp>
        <p:sp>
          <p:nvSpPr>
            <p:cNvPr name="TextBox 11" id="11"/>
            <p:cNvSpPr txBox="true"/>
            <p:nvPr/>
          </p:nvSpPr>
          <p:spPr>
            <a:xfrm>
              <a:off x="101600" y="-38100"/>
              <a:ext cx="2892279" cy="182088"/>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2589027">
            <a:off x="15814155" y="-868118"/>
            <a:ext cx="4947690" cy="3086100"/>
            <a:chOff x="0" y="0"/>
            <a:chExt cx="1303095" cy="812800"/>
          </a:xfrm>
        </p:grpSpPr>
        <p:sp>
          <p:nvSpPr>
            <p:cNvPr name="Freeform 13" id="1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4" id="1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2818405" y="-292640"/>
            <a:ext cx="14144497" cy="1340390"/>
            <a:chOff x="0" y="0"/>
            <a:chExt cx="1527407" cy="144743"/>
          </a:xfrm>
        </p:grpSpPr>
        <p:sp>
          <p:nvSpPr>
            <p:cNvPr name="Freeform 16" id="16"/>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7" id="17"/>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8780485" y="187815"/>
            <a:ext cx="5343123" cy="707535"/>
            <a:chOff x="0" y="0"/>
            <a:chExt cx="1219374" cy="161469"/>
          </a:xfrm>
        </p:grpSpPr>
        <p:sp>
          <p:nvSpPr>
            <p:cNvPr name="Freeform 19" id="19"/>
            <p:cNvSpPr/>
            <p:nvPr/>
          </p:nvSpPr>
          <p:spPr>
            <a:xfrm flipH="false" flipV="false" rot="0">
              <a:off x="0" y="0"/>
              <a:ext cx="1219374" cy="161469"/>
            </a:xfrm>
            <a:custGeom>
              <a:avLst/>
              <a:gdLst/>
              <a:ahLst/>
              <a:cxnLst/>
              <a:rect r="r" b="b" t="t" l="l"/>
              <a:pathLst>
                <a:path h="161469" w="1219374">
                  <a:moveTo>
                    <a:pt x="1016174" y="0"/>
                  </a:moveTo>
                  <a:lnTo>
                    <a:pt x="0" y="0"/>
                  </a:lnTo>
                  <a:lnTo>
                    <a:pt x="203200" y="161469"/>
                  </a:lnTo>
                  <a:lnTo>
                    <a:pt x="1219374" y="161469"/>
                  </a:lnTo>
                  <a:lnTo>
                    <a:pt x="1016174" y="0"/>
                  </a:lnTo>
                  <a:close/>
                </a:path>
              </a:pathLst>
            </a:custGeom>
            <a:solidFill>
              <a:srgbClr val="144158"/>
            </a:solidFill>
          </p:spPr>
        </p:sp>
        <p:sp>
          <p:nvSpPr>
            <p:cNvPr name="TextBox 20" id="20"/>
            <p:cNvSpPr txBox="true"/>
            <p:nvPr/>
          </p:nvSpPr>
          <p:spPr>
            <a:xfrm>
              <a:off x="101600" y="-38100"/>
              <a:ext cx="1016174" cy="199569"/>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3044319" y="-670195"/>
            <a:ext cx="14144497" cy="1340390"/>
            <a:chOff x="0" y="0"/>
            <a:chExt cx="1527407" cy="144743"/>
          </a:xfrm>
        </p:grpSpPr>
        <p:sp>
          <p:nvSpPr>
            <p:cNvPr name="Freeform 22" id="22"/>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23" id="23"/>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422394" y="187815"/>
            <a:ext cx="5740148" cy="1049694"/>
            <a:chOff x="0" y="0"/>
            <a:chExt cx="1511808" cy="276463"/>
          </a:xfrm>
        </p:grpSpPr>
        <p:sp>
          <p:nvSpPr>
            <p:cNvPr name="Freeform 25" id="25"/>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26" id="26"/>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235649" y="239348"/>
            <a:ext cx="4729302" cy="946628"/>
            <a:chOff x="0" y="0"/>
            <a:chExt cx="6305736" cy="1262171"/>
          </a:xfrm>
        </p:grpSpPr>
        <p:sp>
          <p:nvSpPr>
            <p:cNvPr name="Freeform 28" id="28"/>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3"/>
              <a:stretch>
                <a:fillRect l="0" t="0" r="0" b="0"/>
              </a:stretch>
            </a:blipFill>
          </p:spPr>
        </p:sp>
        <p:sp>
          <p:nvSpPr>
            <p:cNvPr name="Freeform 29" id="29"/>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4"/>
              <a:stretch>
                <a:fillRect l="0" t="0" r="0" b="0"/>
              </a:stretch>
            </a:blipFill>
          </p:spPr>
        </p:sp>
        <p:sp>
          <p:nvSpPr>
            <p:cNvPr name="Freeform 30" id="30"/>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5"/>
              <a:stretch>
                <a:fillRect l="0" t="0" r="0" b="0"/>
              </a:stretch>
            </a:blipFill>
          </p:spPr>
        </p:sp>
      </p:grpSp>
      <p:sp>
        <p:nvSpPr>
          <p:cNvPr name="Freeform 31" id="31"/>
          <p:cNvSpPr/>
          <p:nvPr/>
        </p:nvSpPr>
        <p:spPr>
          <a:xfrm flipH="false" flipV="false" rot="0">
            <a:off x="8730718" y="3736181"/>
            <a:ext cx="8514820" cy="584988"/>
          </a:xfrm>
          <a:custGeom>
            <a:avLst/>
            <a:gdLst/>
            <a:ahLst/>
            <a:cxnLst/>
            <a:rect r="r" b="b" t="t" l="l"/>
            <a:pathLst>
              <a:path h="584988" w="8514820">
                <a:moveTo>
                  <a:pt x="0" y="0"/>
                </a:moveTo>
                <a:lnTo>
                  <a:pt x="8514820" y="0"/>
                </a:lnTo>
                <a:lnTo>
                  <a:pt x="8514820" y="584987"/>
                </a:lnTo>
                <a:lnTo>
                  <a:pt x="0" y="584987"/>
                </a:lnTo>
                <a:lnTo>
                  <a:pt x="0" y="0"/>
                </a:lnTo>
                <a:close/>
              </a:path>
            </a:pathLst>
          </a:custGeom>
          <a:blipFill>
            <a:blip r:embed="rId6"/>
            <a:stretch>
              <a:fillRect l="0" t="0" r="0" b="0"/>
            </a:stretch>
          </a:blipFill>
          <a:ln w="9525" cap="sq">
            <a:solidFill>
              <a:srgbClr val="000000"/>
            </a:solidFill>
            <a:prstDash val="solid"/>
            <a:miter/>
          </a:ln>
        </p:spPr>
      </p:sp>
      <p:sp>
        <p:nvSpPr>
          <p:cNvPr name="TextBox 32" id="32"/>
          <p:cNvSpPr txBox="true"/>
          <p:nvPr/>
        </p:nvSpPr>
        <p:spPr>
          <a:xfrm rot="0">
            <a:off x="2443507" y="8269238"/>
            <a:ext cx="6336978" cy="466725"/>
          </a:xfrm>
          <a:prstGeom prst="rect">
            <a:avLst/>
          </a:prstGeom>
        </p:spPr>
        <p:txBody>
          <a:bodyPr anchor="t" rtlCol="false" tIns="0" lIns="0" bIns="0" rIns="0">
            <a:spAutoFit/>
          </a:bodyPr>
          <a:lstStyle/>
          <a:p>
            <a:pPr algn="l">
              <a:lnSpc>
                <a:spcPts val="3600"/>
              </a:lnSpc>
            </a:pPr>
            <a:r>
              <a:rPr lang="en-US" sz="3000">
                <a:solidFill>
                  <a:srgbClr val="FFFFFF"/>
                </a:solidFill>
                <a:latin typeface="Arial Nova"/>
                <a:ea typeface="Arial Nova"/>
                <a:cs typeface="Arial Nova"/>
                <a:sym typeface="Arial Nova"/>
              </a:rPr>
              <a:t>Demografi Konsumen</a:t>
            </a:r>
          </a:p>
        </p:txBody>
      </p:sp>
      <p:sp>
        <p:nvSpPr>
          <p:cNvPr name="TextBox 33" id="33"/>
          <p:cNvSpPr txBox="true"/>
          <p:nvPr/>
        </p:nvSpPr>
        <p:spPr>
          <a:xfrm rot="0">
            <a:off x="1256783" y="8268285"/>
            <a:ext cx="595126" cy="466725"/>
          </a:xfrm>
          <a:prstGeom prst="rect">
            <a:avLst/>
          </a:prstGeom>
        </p:spPr>
        <p:txBody>
          <a:bodyPr anchor="t" rtlCol="false" tIns="0" lIns="0" bIns="0" rIns="0">
            <a:spAutoFit/>
          </a:bodyPr>
          <a:lstStyle/>
          <a:p>
            <a:pPr algn="ctr">
              <a:lnSpc>
                <a:spcPts val="3600"/>
              </a:lnSpc>
            </a:pPr>
            <a:r>
              <a:rPr lang="en-US" sz="3000" b="true">
                <a:solidFill>
                  <a:srgbClr val="FFFFFF"/>
                </a:solidFill>
                <a:latin typeface="Arial Nova Bold"/>
                <a:ea typeface="Arial Nova Bold"/>
                <a:cs typeface="Arial Nova Bold"/>
                <a:sym typeface="Arial Nova Bold"/>
              </a:rPr>
              <a:t>04</a:t>
            </a:r>
          </a:p>
        </p:txBody>
      </p:sp>
      <p:sp>
        <p:nvSpPr>
          <p:cNvPr name="TextBox 34" id="34"/>
          <p:cNvSpPr txBox="true"/>
          <p:nvPr/>
        </p:nvSpPr>
        <p:spPr>
          <a:xfrm rot="0">
            <a:off x="388049" y="9721934"/>
            <a:ext cx="7231658" cy="387350"/>
          </a:xfrm>
          <a:prstGeom prst="rect">
            <a:avLst/>
          </a:prstGeom>
        </p:spPr>
        <p:txBody>
          <a:bodyPr anchor="t" rtlCol="false" tIns="0" lIns="0" bIns="0" rIns="0">
            <a:spAutoFit/>
          </a:bodyPr>
          <a:lstStyle/>
          <a:p>
            <a:pPr algn="ctr">
              <a:lnSpc>
                <a:spcPts val="2800"/>
              </a:lnSpc>
              <a:spcBef>
                <a:spcPct val="0"/>
              </a:spcBef>
            </a:pPr>
            <a:r>
              <a:rPr lang="en-US" sz="2000"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35" id="35"/>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18</a:t>
            </a:r>
          </a:p>
        </p:txBody>
      </p:sp>
      <p:sp>
        <p:nvSpPr>
          <p:cNvPr name="TextBox 36" id="36"/>
          <p:cNvSpPr txBox="true"/>
          <p:nvPr/>
        </p:nvSpPr>
        <p:spPr>
          <a:xfrm rot="0">
            <a:off x="649559" y="1507323"/>
            <a:ext cx="11424196" cy="982346"/>
          </a:xfrm>
          <a:prstGeom prst="rect">
            <a:avLst/>
          </a:prstGeom>
        </p:spPr>
        <p:txBody>
          <a:bodyPr anchor="t" rtlCol="false" tIns="0" lIns="0" bIns="0" rIns="0">
            <a:spAutoFit/>
          </a:bodyPr>
          <a:lstStyle/>
          <a:p>
            <a:pPr algn="l">
              <a:lnSpc>
                <a:spcPts val="7039"/>
              </a:lnSpc>
            </a:pPr>
            <a:r>
              <a:rPr lang="en-US" sz="5499" b="true">
                <a:solidFill>
                  <a:srgbClr val="FFFFFF"/>
                </a:solidFill>
                <a:latin typeface="Times New Roman Bold"/>
                <a:ea typeface="Times New Roman Bold"/>
                <a:cs typeface="Times New Roman Bold"/>
                <a:sym typeface="Times New Roman Bold"/>
              </a:rPr>
              <a:t>PERAMALAN </a:t>
            </a:r>
            <a:r>
              <a:rPr lang="en-US" b="true" sz="5499" i="true">
                <a:solidFill>
                  <a:srgbClr val="FFFFFF"/>
                </a:solidFill>
                <a:latin typeface="Times New Roman Bold Italics"/>
                <a:ea typeface="Times New Roman Bold Italics"/>
                <a:cs typeface="Times New Roman Bold Italics"/>
                <a:sym typeface="Times New Roman Bold Italics"/>
              </a:rPr>
              <a:t>(FORCASTING)</a:t>
            </a:r>
          </a:p>
        </p:txBody>
      </p:sp>
      <p:sp>
        <p:nvSpPr>
          <p:cNvPr name="TextBox 37" id="37"/>
          <p:cNvSpPr txBox="true"/>
          <p:nvPr/>
        </p:nvSpPr>
        <p:spPr>
          <a:xfrm rot="0">
            <a:off x="8730718" y="2927392"/>
            <a:ext cx="8514820" cy="438806"/>
          </a:xfrm>
          <a:prstGeom prst="rect">
            <a:avLst/>
          </a:prstGeom>
        </p:spPr>
        <p:txBody>
          <a:bodyPr anchor="t" rtlCol="false" tIns="0" lIns="0" bIns="0" rIns="0">
            <a:spAutoFit/>
          </a:bodyPr>
          <a:lstStyle/>
          <a:p>
            <a:pPr algn="just">
              <a:lnSpc>
                <a:spcPts val="3260"/>
              </a:lnSpc>
            </a:pPr>
            <a:r>
              <a:rPr lang="en-US" sz="2312">
                <a:solidFill>
                  <a:srgbClr val="000000"/>
                </a:solidFill>
                <a:latin typeface="Times New Roman"/>
                <a:ea typeface="Times New Roman"/>
                <a:cs typeface="Times New Roman"/>
                <a:sym typeface="Times New Roman"/>
              </a:rPr>
              <a:t>Persamaan </a:t>
            </a:r>
            <a:r>
              <a:rPr lang="en-US" sz="2312">
                <a:solidFill>
                  <a:srgbClr val="000000"/>
                </a:solidFill>
                <a:latin typeface="Times New Roman"/>
                <a:ea typeface="Times New Roman"/>
                <a:cs typeface="Times New Roman"/>
                <a:sym typeface="Times New Roman"/>
              </a:rPr>
              <a:t>model SARIMA(0,1,0)(1,1,1)[12] sebagai berikut.</a:t>
            </a:r>
          </a:p>
        </p:txBody>
      </p:sp>
      <p:sp>
        <p:nvSpPr>
          <p:cNvPr name="Freeform 38" id="38"/>
          <p:cNvSpPr/>
          <p:nvPr/>
        </p:nvSpPr>
        <p:spPr>
          <a:xfrm flipH="false" flipV="false" rot="0">
            <a:off x="773837" y="3022642"/>
            <a:ext cx="7384846" cy="5270934"/>
          </a:xfrm>
          <a:custGeom>
            <a:avLst/>
            <a:gdLst/>
            <a:ahLst/>
            <a:cxnLst/>
            <a:rect r="r" b="b" t="t" l="l"/>
            <a:pathLst>
              <a:path h="5270934" w="7384846">
                <a:moveTo>
                  <a:pt x="0" y="0"/>
                </a:moveTo>
                <a:lnTo>
                  <a:pt x="7384847" y="0"/>
                </a:lnTo>
                <a:lnTo>
                  <a:pt x="7384847" y="5270934"/>
                </a:lnTo>
                <a:lnTo>
                  <a:pt x="0" y="5270934"/>
                </a:lnTo>
                <a:lnTo>
                  <a:pt x="0" y="0"/>
                </a:lnTo>
                <a:close/>
              </a:path>
            </a:pathLst>
          </a:custGeom>
          <a:blipFill>
            <a:blip r:embed="rId7"/>
            <a:stretch>
              <a:fillRect l="0" t="0" r="0" b="0"/>
            </a:stretch>
          </a:blipFill>
          <a:ln w="9525" cap="sq">
            <a:solidFill>
              <a:srgbClr val="000000"/>
            </a:solidFill>
            <a:prstDash val="solid"/>
            <a:miter/>
          </a:ln>
        </p:spPr>
      </p:sp>
      <p:sp>
        <p:nvSpPr>
          <p:cNvPr name="TextBox 39" id="39"/>
          <p:cNvSpPr txBox="true"/>
          <p:nvPr/>
        </p:nvSpPr>
        <p:spPr>
          <a:xfrm rot="0">
            <a:off x="773837" y="8449260"/>
            <a:ext cx="7384846" cy="384810"/>
          </a:xfrm>
          <a:prstGeom prst="rect">
            <a:avLst/>
          </a:prstGeom>
        </p:spPr>
        <p:txBody>
          <a:bodyPr anchor="t" rtlCol="false" tIns="0" lIns="0" bIns="0" rIns="0">
            <a:spAutoFit/>
          </a:bodyPr>
          <a:lstStyle/>
          <a:p>
            <a:pPr algn="ctr">
              <a:lnSpc>
                <a:spcPts val="2819"/>
              </a:lnSpc>
            </a:pPr>
            <a:r>
              <a:rPr lang="en-US" b="true" sz="1999">
                <a:solidFill>
                  <a:srgbClr val="000000"/>
                </a:solidFill>
                <a:latin typeface="Times New Roman Bold"/>
                <a:ea typeface="Times New Roman Bold"/>
                <a:cs typeface="Times New Roman Bold"/>
                <a:sym typeface="Times New Roman Bold"/>
              </a:rPr>
              <a:t>Gambar 6.</a:t>
            </a:r>
            <a:r>
              <a:rPr lang="en-US" sz="1999">
                <a:solidFill>
                  <a:srgbClr val="000000"/>
                </a:solidFill>
                <a:latin typeface="Times New Roman"/>
                <a:ea typeface="Times New Roman"/>
                <a:cs typeface="Times New Roman"/>
                <a:sym typeface="Times New Roman"/>
              </a:rPr>
              <a:t> Hasil </a:t>
            </a:r>
            <a:r>
              <a:rPr lang="en-US" sz="1999" i="true">
                <a:solidFill>
                  <a:srgbClr val="000000"/>
                </a:solidFill>
                <a:latin typeface="Times New Roman Italics"/>
                <a:ea typeface="Times New Roman Italics"/>
                <a:cs typeface="Times New Roman Italics"/>
                <a:sym typeface="Times New Roman Italics"/>
              </a:rPr>
              <a:t>Forcasting</a:t>
            </a:r>
            <a:r>
              <a:rPr lang="en-US" sz="1999">
                <a:solidFill>
                  <a:srgbClr val="000000"/>
                </a:solidFill>
                <a:latin typeface="Times New Roman"/>
                <a:ea typeface="Times New Roman"/>
                <a:cs typeface="Times New Roman"/>
                <a:sym typeface="Times New Roman"/>
              </a:rPr>
              <a:t> Produksi Gula di Indonesia</a:t>
            </a:r>
          </a:p>
        </p:txBody>
      </p:sp>
      <p:sp>
        <p:nvSpPr>
          <p:cNvPr name="AutoShape 40" id="40"/>
          <p:cNvSpPr/>
          <p:nvPr/>
        </p:nvSpPr>
        <p:spPr>
          <a:xfrm>
            <a:off x="649559" y="2422994"/>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589027">
            <a:off x="15814155" y="-868118"/>
            <a:ext cx="4947690" cy="3086100"/>
            <a:chOff x="0" y="0"/>
            <a:chExt cx="1303095" cy="812800"/>
          </a:xfrm>
        </p:grpSpPr>
        <p:sp>
          <p:nvSpPr>
            <p:cNvPr name="Freeform 3" id="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4" id="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818405" y="-292640"/>
            <a:ext cx="14144497" cy="1340390"/>
            <a:chOff x="0" y="0"/>
            <a:chExt cx="1527407" cy="144743"/>
          </a:xfrm>
        </p:grpSpPr>
        <p:sp>
          <p:nvSpPr>
            <p:cNvPr name="Freeform 6" id="6"/>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7" id="7"/>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044319" y="-670195"/>
            <a:ext cx="14144497" cy="1340390"/>
            <a:chOff x="0" y="0"/>
            <a:chExt cx="1527407" cy="144743"/>
          </a:xfrm>
        </p:grpSpPr>
        <p:sp>
          <p:nvSpPr>
            <p:cNvPr name="Freeform 9" id="9"/>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0" id="10"/>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sp>
        <p:nvSpPr>
          <p:cNvPr name="AutoShape 11" id="11"/>
          <p:cNvSpPr/>
          <p:nvPr/>
        </p:nvSpPr>
        <p:spPr>
          <a:xfrm rot="0">
            <a:off x="0" y="3374226"/>
            <a:ext cx="18288000" cy="3436443"/>
          </a:xfrm>
          <a:prstGeom prst="rect">
            <a:avLst/>
          </a:prstGeom>
          <a:solidFill>
            <a:srgbClr val="BFA046"/>
          </a:solidFill>
        </p:spPr>
      </p:sp>
      <p:sp>
        <p:nvSpPr>
          <p:cNvPr name="AutoShape 12" id="12"/>
          <p:cNvSpPr/>
          <p:nvPr/>
        </p:nvSpPr>
        <p:spPr>
          <a:xfrm rot="0">
            <a:off x="2890010" y="5245023"/>
            <a:ext cx="3734871" cy="3340659"/>
          </a:xfrm>
          <a:prstGeom prst="rect">
            <a:avLst/>
          </a:prstGeom>
          <a:solidFill>
            <a:srgbClr val="144158"/>
          </a:solidFill>
        </p:spPr>
      </p:sp>
      <p:sp>
        <p:nvSpPr>
          <p:cNvPr name="AutoShape 13" id="13"/>
          <p:cNvSpPr/>
          <p:nvPr/>
        </p:nvSpPr>
        <p:spPr>
          <a:xfrm rot="0">
            <a:off x="7265712" y="5245023"/>
            <a:ext cx="3734871" cy="3340659"/>
          </a:xfrm>
          <a:prstGeom prst="rect">
            <a:avLst/>
          </a:prstGeom>
          <a:solidFill>
            <a:srgbClr val="144158"/>
          </a:solidFill>
        </p:spPr>
      </p:sp>
      <p:grpSp>
        <p:nvGrpSpPr>
          <p:cNvPr name="Group 14" id="14"/>
          <p:cNvGrpSpPr/>
          <p:nvPr/>
        </p:nvGrpSpPr>
        <p:grpSpPr>
          <a:xfrm rot="0">
            <a:off x="7483615" y="3691808"/>
            <a:ext cx="3299065" cy="3238500"/>
            <a:chOff x="0" y="0"/>
            <a:chExt cx="868890" cy="852938"/>
          </a:xfrm>
        </p:grpSpPr>
        <p:sp>
          <p:nvSpPr>
            <p:cNvPr name="Freeform 15" id="15"/>
            <p:cNvSpPr/>
            <p:nvPr/>
          </p:nvSpPr>
          <p:spPr>
            <a:xfrm flipH="false" flipV="false" rot="0">
              <a:off x="0" y="0"/>
              <a:ext cx="868890" cy="852938"/>
            </a:xfrm>
            <a:custGeom>
              <a:avLst/>
              <a:gdLst/>
              <a:ahLst/>
              <a:cxnLst/>
              <a:rect r="r" b="b" t="t" l="l"/>
              <a:pathLst>
                <a:path h="852938" w="868890">
                  <a:moveTo>
                    <a:pt x="0" y="0"/>
                  </a:moveTo>
                  <a:lnTo>
                    <a:pt x="868890" y="0"/>
                  </a:lnTo>
                  <a:lnTo>
                    <a:pt x="868890" y="852938"/>
                  </a:lnTo>
                  <a:lnTo>
                    <a:pt x="0" y="852938"/>
                  </a:lnTo>
                  <a:close/>
                </a:path>
              </a:pathLst>
            </a:custGeom>
            <a:solidFill>
              <a:srgbClr val="FFFFFF"/>
            </a:solidFill>
          </p:spPr>
        </p:sp>
        <p:sp>
          <p:nvSpPr>
            <p:cNvPr name="TextBox 16" id="16"/>
            <p:cNvSpPr txBox="true"/>
            <p:nvPr/>
          </p:nvSpPr>
          <p:spPr>
            <a:xfrm>
              <a:off x="0" y="-38100"/>
              <a:ext cx="868890" cy="891038"/>
            </a:xfrm>
            <a:prstGeom prst="rect">
              <a:avLst/>
            </a:prstGeom>
          </p:spPr>
          <p:txBody>
            <a:bodyPr anchor="ctr" rtlCol="false" tIns="50800" lIns="50800" bIns="50800" rIns="50800"/>
            <a:lstStyle/>
            <a:p>
              <a:pPr algn="ctr">
                <a:lnSpc>
                  <a:spcPts val="2659"/>
                </a:lnSpc>
              </a:pPr>
            </a:p>
          </p:txBody>
        </p:sp>
      </p:grpSp>
      <p:sp>
        <p:nvSpPr>
          <p:cNvPr name="AutoShape 17" id="17"/>
          <p:cNvSpPr/>
          <p:nvPr/>
        </p:nvSpPr>
        <p:spPr>
          <a:xfrm rot="0">
            <a:off x="11644718" y="5245023"/>
            <a:ext cx="3734871" cy="3340659"/>
          </a:xfrm>
          <a:prstGeom prst="rect">
            <a:avLst/>
          </a:prstGeom>
          <a:solidFill>
            <a:srgbClr val="144158"/>
          </a:solidFill>
        </p:spPr>
      </p:sp>
      <p:grpSp>
        <p:nvGrpSpPr>
          <p:cNvPr name="Group 18" id="18"/>
          <p:cNvGrpSpPr/>
          <p:nvPr/>
        </p:nvGrpSpPr>
        <p:grpSpPr>
          <a:xfrm rot="0">
            <a:off x="3195122" y="3679377"/>
            <a:ext cx="3111635" cy="3131292"/>
            <a:chOff x="0" y="0"/>
            <a:chExt cx="4148847" cy="4175056"/>
          </a:xfrm>
        </p:grpSpPr>
        <p:pic>
          <p:nvPicPr>
            <p:cNvPr name="Picture 19" id="19"/>
            <p:cNvPicPr>
              <a:picLocks noChangeAspect="true"/>
            </p:cNvPicPr>
            <p:nvPr/>
          </p:nvPicPr>
          <p:blipFill>
            <a:blip r:embed="rId2"/>
            <a:srcRect l="0" t="21697" r="0" b="21697"/>
            <a:stretch>
              <a:fillRect/>
            </a:stretch>
          </p:blipFill>
          <p:spPr>
            <a:xfrm flipH="false" flipV="false">
              <a:off x="0" y="0"/>
              <a:ext cx="4148847" cy="4175056"/>
            </a:xfrm>
            <a:prstGeom prst="rect">
              <a:avLst/>
            </a:prstGeom>
          </p:spPr>
        </p:pic>
      </p:grpSp>
      <p:grpSp>
        <p:nvGrpSpPr>
          <p:cNvPr name="Group 20" id="20"/>
          <p:cNvGrpSpPr/>
          <p:nvPr/>
        </p:nvGrpSpPr>
        <p:grpSpPr>
          <a:xfrm rot="0">
            <a:off x="7700128" y="3816821"/>
            <a:ext cx="3082551" cy="3113487"/>
            <a:chOff x="0" y="0"/>
            <a:chExt cx="4110069" cy="4151316"/>
          </a:xfrm>
        </p:grpSpPr>
        <p:pic>
          <p:nvPicPr>
            <p:cNvPr name="Picture 21" id="21"/>
            <p:cNvPicPr>
              <a:picLocks noChangeAspect="true"/>
            </p:cNvPicPr>
            <p:nvPr/>
          </p:nvPicPr>
          <p:blipFill>
            <a:blip r:embed="rId3"/>
            <a:srcRect l="7411" t="12401" r="5860" b="0"/>
            <a:stretch>
              <a:fillRect/>
            </a:stretch>
          </p:blipFill>
          <p:spPr>
            <a:xfrm flipH="false" flipV="false">
              <a:off x="0" y="0"/>
              <a:ext cx="4110069" cy="4151316"/>
            </a:xfrm>
            <a:prstGeom prst="rect">
              <a:avLst/>
            </a:prstGeom>
          </p:spPr>
        </p:pic>
      </p:grpSp>
      <p:grpSp>
        <p:nvGrpSpPr>
          <p:cNvPr name="Group 22" id="22"/>
          <p:cNvGrpSpPr/>
          <p:nvPr/>
        </p:nvGrpSpPr>
        <p:grpSpPr>
          <a:xfrm rot="0">
            <a:off x="11949830" y="3679377"/>
            <a:ext cx="3111635" cy="3131292"/>
            <a:chOff x="0" y="0"/>
            <a:chExt cx="4148847" cy="4175056"/>
          </a:xfrm>
        </p:grpSpPr>
        <p:pic>
          <p:nvPicPr>
            <p:cNvPr name="Picture 23" id="23"/>
            <p:cNvPicPr>
              <a:picLocks noChangeAspect="true"/>
            </p:cNvPicPr>
            <p:nvPr/>
          </p:nvPicPr>
          <p:blipFill>
            <a:blip r:embed="rId4"/>
            <a:srcRect l="0" t="18313" r="5210" b="28096"/>
            <a:stretch>
              <a:fillRect/>
            </a:stretch>
          </p:blipFill>
          <p:spPr>
            <a:xfrm flipH="false" flipV="false">
              <a:off x="0" y="0"/>
              <a:ext cx="4148847" cy="4175056"/>
            </a:xfrm>
            <a:prstGeom prst="rect">
              <a:avLst/>
            </a:prstGeom>
          </p:spPr>
        </p:pic>
      </p:grpSp>
      <p:sp>
        <p:nvSpPr>
          <p:cNvPr name="AutoShape 24" id="24"/>
          <p:cNvSpPr/>
          <p:nvPr/>
        </p:nvSpPr>
        <p:spPr>
          <a:xfrm>
            <a:off x="8683156" y="2702714"/>
            <a:ext cx="781916" cy="0"/>
          </a:xfrm>
          <a:prstGeom prst="line">
            <a:avLst/>
          </a:prstGeom>
          <a:ln cap="flat" w="38100">
            <a:solidFill>
              <a:srgbClr val="0CA3B3"/>
            </a:solidFill>
            <a:prstDash val="solid"/>
            <a:headEnd type="none" len="sm" w="sm"/>
            <a:tailEnd type="none" len="sm" w="sm"/>
          </a:ln>
        </p:spPr>
      </p:sp>
      <p:sp>
        <p:nvSpPr>
          <p:cNvPr name="TextBox 25" id="25"/>
          <p:cNvSpPr txBox="true"/>
          <p:nvPr/>
        </p:nvSpPr>
        <p:spPr>
          <a:xfrm rot="0">
            <a:off x="386035" y="9641665"/>
            <a:ext cx="528407" cy="476275"/>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04</a:t>
            </a:r>
          </a:p>
        </p:txBody>
      </p:sp>
      <p:grpSp>
        <p:nvGrpSpPr>
          <p:cNvPr name="Group 26" id="26"/>
          <p:cNvGrpSpPr/>
          <p:nvPr/>
        </p:nvGrpSpPr>
        <p:grpSpPr>
          <a:xfrm rot="2589027">
            <a:off x="-2473845" y="8204909"/>
            <a:ext cx="4947690" cy="3086100"/>
            <a:chOff x="0" y="0"/>
            <a:chExt cx="1303095" cy="812800"/>
          </a:xfrm>
        </p:grpSpPr>
        <p:sp>
          <p:nvSpPr>
            <p:cNvPr name="Freeform 27" id="27"/>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28" id="28"/>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29" id="29"/>
          <p:cNvGrpSpPr/>
          <p:nvPr/>
        </p:nvGrpSpPr>
        <p:grpSpPr>
          <a:xfrm rot="0">
            <a:off x="-6635906" y="9154707"/>
            <a:ext cx="14144497" cy="1186504"/>
            <a:chOff x="0" y="0"/>
            <a:chExt cx="1527407" cy="128126"/>
          </a:xfrm>
        </p:grpSpPr>
        <p:sp>
          <p:nvSpPr>
            <p:cNvPr name="Freeform 30" id="30"/>
            <p:cNvSpPr/>
            <p:nvPr/>
          </p:nvSpPr>
          <p:spPr>
            <a:xfrm flipH="false" flipV="false" rot="0">
              <a:off x="0" y="0"/>
              <a:ext cx="1527407" cy="128126"/>
            </a:xfrm>
            <a:custGeom>
              <a:avLst/>
              <a:gdLst/>
              <a:ahLst/>
              <a:cxnLst/>
              <a:rect r="r" b="b" t="t" l="l"/>
              <a:pathLst>
                <a:path h="128126" w="1527407">
                  <a:moveTo>
                    <a:pt x="1324207" y="0"/>
                  </a:moveTo>
                  <a:lnTo>
                    <a:pt x="0" y="0"/>
                  </a:lnTo>
                  <a:lnTo>
                    <a:pt x="203200" y="128126"/>
                  </a:lnTo>
                  <a:lnTo>
                    <a:pt x="1527407" y="128126"/>
                  </a:lnTo>
                  <a:lnTo>
                    <a:pt x="1324207" y="0"/>
                  </a:lnTo>
                  <a:close/>
                </a:path>
              </a:pathLst>
            </a:custGeom>
            <a:solidFill>
              <a:srgbClr val="BFA046"/>
            </a:solidFill>
          </p:spPr>
        </p:sp>
        <p:sp>
          <p:nvSpPr>
            <p:cNvPr name="TextBox 31" id="31"/>
            <p:cNvSpPr txBox="true"/>
            <p:nvPr/>
          </p:nvSpPr>
          <p:spPr>
            <a:xfrm>
              <a:off x="101600" y="-38100"/>
              <a:ext cx="1324207" cy="166226"/>
            </a:xfrm>
            <a:prstGeom prst="rect">
              <a:avLst/>
            </a:prstGeom>
          </p:spPr>
          <p:txBody>
            <a:bodyPr anchor="ctr" rtlCol="false" tIns="50800" lIns="50800" bIns="50800" rIns="50800"/>
            <a:lstStyle/>
            <a:p>
              <a:pPr algn="ctr">
                <a:lnSpc>
                  <a:spcPts val="2659"/>
                </a:lnSpc>
              </a:pPr>
            </a:p>
          </p:txBody>
        </p:sp>
      </p:grpSp>
      <p:grpSp>
        <p:nvGrpSpPr>
          <p:cNvPr name="Group 32" id="32"/>
          <p:cNvGrpSpPr/>
          <p:nvPr/>
        </p:nvGrpSpPr>
        <p:grpSpPr>
          <a:xfrm rot="0">
            <a:off x="-6649855" y="9575641"/>
            <a:ext cx="14144497" cy="1340390"/>
            <a:chOff x="0" y="0"/>
            <a:chExt cx="1527407" cy="144743"/>
          </a:xfrm>
        </p:grpSpPr>
        <p:sp>
          <p:nvSpPr>
            <p:cNvPr name="Freeform 33" id="33"/>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34" id="34"/>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sp>
        <p:nvSpPr>
          <p:cNvPr name="TextBox 35" id="35"/>
          <p:cNvSpPr txBox="true"/>
          <p:nvPr/>
        </p:nvSpPr>
        <p:spPr>
          <a:xfrm rot="0">
            <a:off x="2946306" y="7591701"/>
            <a:ext cx="3700281" cy="569596"/>
          </a:xfrm>
          <a:prstGeom prst="rect">
            <a:avLst/>
          </a:prstGeom>
        </p:spPr>
        <p:txBody>
          <a:bodyPr anchor="t" rtlCol="false" tIns="0" lIns="0" bIns="0" rIns="0">
            <a:spAutoFit/>
          </a:bodyPr>
          <a:lstStyle/>
          <a:p>
            <a:pPr algn="ctr">
              <a:lnSpc>
                <a:spcPts val="4139"/>
              </a:lnSpc>
            </a:pPr>
            <a:r>
              <a:rPr lang="en-US" sz="2999" b="true">
                <a:solidFill>
                  <a:srgbClr val="FFFFFF"/>
                </a:solidFill>
                <a:latin typeface="Times New Roman Bold"/>
                <a:ea typeface="Times New Roman Bold"/>
                <a:cs typeface="Times New Roman Bold"/>
                <a:sym typeface="Times New Roman Bold"/>
              </a:rPr>
              <a:t>Farah Faizah</a:t>
            </a:r>
          </a:p>
        </p:txBody>
      </p:sp>
      <p:sp>
        <p:nvSpPr>
          <p:cNvPr name="TextBox 36" id="36"/>
          <p:cNvSpPr txBox="true"/>
          <p:nvPr/>
        </p:nvSpPr>
        <p:spPr>
          <a:xfrm rot="0">
            <a:off x="7322007" y="7591701"/>
            <a:ext cx="3700281" cy="569596"/>
          </a:xfrm>
          <a:prstGeom prst="rect">
            <a:avLst/>
          </a:prstGeom>
        </p:spPr>
        <p:txBody>
          <a:bodyPr anchor="t" rtlCol="false" tIns="0" lIns="0" bIns="0" rIns="0">
            <a:spAutoFit/>
          </a:bodyPr>
          <a:lstStyle/>
          <a:p>
            <a:pPr algn="ctr">
              <a:lnSpc>
                <a:spcPts val="4139"/>
              </a:lnSpc>
            </a:pPr>
            <a:r>
              <a:rPr lang="en-US" sz="2999" b="true">
                <a:solidFill>
                  <a:srgbClr val="FFFFFF"/>
                </a:solidFill>
                <a:latin typeface="Times New Roman Bold"/>
                <a:ea typeface="Times New Roman Bold"/>
                <a:cs typeface="Times New Roman Bold"/>
                <a:sym typeface="Times New Roman Bold"/>
              </a:rPr>
              <a:t>Annisa Novantika</a:t>
            </a:r>
          </a:p>
        </p:txBody>
      </p:sp>
      <p:sp>
        <p:nvSpPr>
          <p:cNvPr name="TextBox 37" id="37"/>
          <p:cNvSpPr txBox="true"/>
          <p:nvPr/>
        </p:nvSpPr>
        <p:spPr>
          <a:xfrm rot="0">
            <a:off x="11701014" y="7591701"/>
            <a:ext cx="3700281" cy="569596"/>
          </a:xfrm>
          <a:prstGeom prst="rect">
            <a:avLst/>
          </a:prstGeom>
        </p:spPr>
        <p:txBody>
          <a:bodyPr anchor="t" rtlCol="false" tIns="0" lIns="0" bIns="0" rIns="0">
            <a:spAutoFit/>
          </a:bodyPr>
          <a:lstStyle/>
          <a:p>
            <a:pPr algn="ctr">
              <a:lnSpc>
                <a:spcPts val="4139"/>
              </a:lnSpc>
            </a:pPr>
            <a:r>
              <a:rPr lang="en-US" sz="2999" b="true">
                <a:solidFill>
                  <a:srgbClr val="FFFFFF"/>
                </a:solidFill>
                <a:latin typeface="Times New Roman Bold"/>
                <a:ea typeface="Times New Roman Bold"/>
                <a:cs typeface="Times New Roman Bold"/>
                <a:sym typeface="Times New Roman Bold"/>
              </a:rPr>
              <a:t>Salwa Amelia .S.</a:t>
            </a:r>
          </a:p>
        </p:txBody>
      </p:sp>
      <p:sp>
        <p:nvSpPr>
          <p:cNvPr name="TextBox 38" id="38"/>
          <p:cNvSpPr txBox="true"/>
          <p:nvPr/>
        </p:nvSpPr>
        <p:spPr>
          <a:xfrm rot="0">
            <a:off x="3432026" y="8092788"/>
            <a:ext cx="2728840" cy="504825"/>
          </a:xfrm>
          <a:prstGeom prst="rect">
            <a:avLst/>
          </a:prstGeom>
        </p:spPr>
        <p:txBody>
          <a:bodyPr anchor="t" rtlCol="false" tIns="0" lIns="0" bIns="0" rIns="0">
            <a:spAutoFit/>
          </a:bodyPr>
          <a:lstStyle/>
          <a:p>
            <a:pPr algn="ctr">
              <a:lnSpc>
                <a:spcPts val="3750"/>
              </a:lnSpc>
            </a:pPr>
            <a:r>
              <a:rPr lang="en-US" sz="2500">
                <a:solidFill>
                  <a:srgbClr val="FFFFFF"/>
                </a:solidFill>
                <a:latin typeface="Times New Roman"/>
                <a:ea typeface="Times New Roman"/>
                <a:cs typeface="Times New Roman"/>
                <a:sym typeface="Times New Roman"/>
              </a:rPr>
              <a:t>121450002</a:t>
            </a:r>
          </a:p>
        </p:txBody>
      </p:sp>
      <p:sp>
        <p:nvSpPr>
          <p:cNvPr name="TextBox 39" id="39"/>
          <p:cNvSpPr txBox="true"/>
          <p:nvPr/>
        </p:nvSpPr>
        <p:spPr>
          <a:xfrm rot="0">
            <a:off x="7807728" y="8092788"/>
            <a:ext cx="2728840" cy="504825"/>
          </a:xfrm>
          <a:prstGeom prst="rect">
            <a:avLst/>
          </a:prstGeom>
        </p:spPr>
        <p:txBody>
          <a:bodyPr anchor="t" rtlCol="false" tIns="0" lIns="0" bIns="0" rIns="0">
            <a:spAutoFit/>
          </a:bodyPr>
          <a:lstStyle/>
          <a:p>
            <a:pPr algn="ctr">
              <a:lnSpc>
                <a:spcPts val="3750"/>
              </a:lnSpc>
            </a:pPr>
            <a:r>
              <a:rPr lang="en-US" sz="2500">
                <a:solidFill>
                  <a:srgbClr val="FFFFFF"/>
                </a:solidFill>
                <a:latin typeface="Times New Roman"/>
                <a:ea typeface="Times New Roman"/>
                <a:cs typeface="Times New Roman"/>
                <a:sym typeface="Times New Roman"/>
              </a:rPr>
              <a:t>121450005</a:t>
            </a:r>
          </a:p>
        </p:txBody>
      </p:sp>
      <p:sp>
        <p:nvSpPr>
          <p:cNvPr name="TextBox 40" id="40"/>
          <p:cNvSpPr txBox="true"/>
          <p:nvPr/>
        </p:nvSpPr>
        <p:spPr>
          <a:xfrm rot="0">
            <a:off x="12186734" y="8092788"/>
            <a:ext cx="2728840" cy="504825"/>
          </a:xfrm>
          <a:prstGeom prst="rect">
            <a:avLst/>
          </a:prstGeom>
        </p:spPr>
        <p:txBody>
          <a:bodyPr anchor="t" rtlCol="false" tIns="0" lIns="0" bIns="0" rIns="0">
            <a:spAutoFit/>
          </a:bodyPr>
          <a:lstStyle/>
          <a:p>
            <a:pPr algn="ctr">
              <a:lnSpc>
                <a:spcPts val="3750"/>
              </a:lnSpc>
            </a:pPr>
            <a:r>
              <a:rPr lang="en-US" sz="2500">
                <a:solidFill>
                  <a:srgbClr val="FFFFFF"/>
                </a:solidFill>
                <a:latin typeface="Times New Roman"/>
                <a:ea typeface="Times New Roman"/>
                <a:cs typeface="Times New Roman"/>
                <a:sym typeface="Times New Roman"/>
              </a:rPr>
              <a:t>121450023</a:t>
            </a:r>
          </a:p>
        </p:txBody>
      </p:sp>
      <p:sp>
        <p:nvSpPr>
          <p:cNvPr name="TextBox 41" id="41"/>
          <p:cNvSpPr txBox="true"/>
          <p:nvPr/>
        </p:nvSpPr>
        <p:spPr>
          <a:xfrm rot="0">
            <a:off x="708117" y="1747039"/>
            <a:ext cx="16731993" cy="889000"/>
          </a:xfrm>
          <a:prstGeom prst="rect">
            <a:avLst/>
          </a:prstGeom>
        </p:spPr>
        <p:txBody>
          <a:bodyPr anchor="t" rtlCol="false" tIns="0" lIns="0" bIns="0" rIns="0">
            <a:spAutoFit/>
          </a:bodyPr>
          <a:lstStyle/>
          <a:p>
            <a:pPr algn="ctr">
              <a:lnSpc>
                <a:spcPts val="6049"/>
              </a:lnSpc>
            </a:pPr>
            <a:r>
              <a:rPr lang="en-US" b="true" sz="5499">
                <a:solidFill>
                  <a:srgbClr val="062C3D"/>
                </a:solidFill>
                <a:latin typeface="Times New Roman Bold"/>
                <a:ea typeface="Times New Roman Bold"/>
                <a:cs typeface="Times New Roman Bold"/>
                <a:sym typeface="Times New Roman Bold"/>
              </a:rPr>
              <a:t>ANGGOTA KELOMPOK 7</a:t>
            </a:r>
          </a:p>
        </p:txBody>
      </p:sp>
      <p:sp>
        <p:nvSpPr>
          <p:cNvPr name="TextBox 42" id="42"/>
          <p:cNvSpPr txBox="true"/>
          <p:nvPr/>
        </p:nvSpPr>
        <p:spPr>
          <a:xfrm rot="0">
            <a:off x="1028700" y="1269152"/>
            <a:ext cx="16230600" cy="479449"/>
          </a:xfrm>
          <a:prstGeom prst="rect">
            <a:avLst/>
          </a:prstGeom>
        </p:spPr>
        <p:txBody>
          <a:bodyPr anchor="t" rtlCol="false" tIns="0" lIns="0" bIns="0" rIns="0">
            <a:spAutoFit/>
          </a:bodyPr>
          <a:lstStyle/>
          <a:p>
            <a:pPr algn="ctr">
              <a:lnSpc>
                <a:spcPts val="3500"/>
              </a:lnSpc>
            </a:pPr>
            <a:r>
              <a:rPr lang="en-US" sz="2500">
                <a:solidFill>
                  <a:srgbClr val="062C3D"/>
                </a:solidFill>
                <a:latin typeface="Times New Roman"/>
                <a:ea typeface="Times New Roman"/>
                <a:cs typeface="Times New Roman"/>
                <a:sym typeface="Times New Roman"/>
              </a:rPr>
              <a:t>Analisis Deret Waktu</a:t>
            </a:r>
          </a:p>
        </p:txBody>
      </p:sp>
      <p:sp>
        <p:nvSpPr>
          <p:cNvPr name="TextBox 43" id="43"/>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002C4F"/>
                </a:solidFill>
                <a:latin typeface="Times New Roman Italics"/>
                <a:ea typeface="Times New Roman Italics"/>
                <a:cs typeface="Times New Roman Italics"/>
                <a:sym typeface="Times New Roman Italics"/>
              </a:rPr>
              <a:t>01</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35906" y="9154707"/>
            <a:ext cx="27308989" cy="1186504"/>
            <a:chOff x="0" y="0"/>
            <a:chExt cx="2948988" cy="128126"/>
          </a:xfrm>
        </p:grpSpPr>
        <p:sp>
          <p:nvSpPr>
            <p:cNvPr name="Freeform 3" id="3"/>
            <p:cNvSpPr/>
            <p:nvPr/>
          </p:nvSpPr>
          <p:spPr>
            <a:xfrm flipH="false" flipV="false" rot="0">
              <a:off x="0" y="0"/>
              <a:ext cx="2948988" cy="128126"/>
            </a:xfrm>
            <a:custGeom>
              <a:avLst/>
              <a:gdLst/>
              <a:ahLst/>
              <a:cxnLst/>
              <a:rect r="r" b="b" t="t" l="l"/>
              <a:pathLst>
                <a:path h="128126" w="2948988">
                  <a:moveTo>
                    <a:pt x="2745788" y="0"/>
                  </a:moveTo>
                  <a:lnTo>
                    <a:pt x="0" y="0"/>
                  </a:lnTo>
                  <a:lnTo>
                    <a:pt x="203200" y="128126"/>
                  </a:lnTo>
                  <a:lnTo>
                    <a:pt x="2948988" y="128126"/>
                  </a:lnTo>
                  <a:lnTo>
                    <a:pt x="2745788" y="0"/>
                  </a:lnTo>
                  <a:close/>
                </a:path>
              </a:pathLst>
            </a:custGeom>
            <a:solidFill>
              <a:srgbClr val="BFA046"/>
            </a:solidFill>
          </p:spPr>
        </p:sp>
        <p:sp>
          <p:nvSpPr>
            <p:cNvPr name="TextBox 4" id="4"/>
            <p:cNvSpPr txBox="true"/>
            <p:nvPr/>
          </p:nvSpPr>
          <p:spPr>
            <a:xfrm>
              <a:off x="101600" y="-38100"/>
              <a:ext cx="2745788" cy="166226"/>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649855" y="9575641"/>
            <a:ext cx="25738912" cy="1340390"/>
            <a:chOff x="0" y="0"/>
            <a:chExt cx="2779441" cy="144743"/>
          </a:xfrm>
        </p:grpSpPr>
        <p:sp>
          <p:nvSpPr>
            <p:cNvPr name="Freeform 6" id="6"/>
            <p:cNvSpPr/>
            <p:nvPr/>
          </p:nvSpPr>
          <p:spPr>
            <a:xfrm flipH="false" flipV="false" rot="0">
              <a:off x="0" y="0"/>
              <a:ext cx="2779441" cy="144743"/>
            </a:xfrm>
            <a:custGeom>
              <a:avLst/>
              <a:gdLst/>
              <a:ahLst/>
              <a:cxnLst/>
              <a:rect r="r" b="b" t="t" l="l"/>
              <a:pathLst>
                <a:path h="144743" w="2779441">
                  <a:moveTo>
                    <a:pt x="2576241" y="0"/>
                  </a:moveTo>
                  <a:lnTo>
                    <a:pt x="0" y="0"/>
                  </a:lnTo>
                  <a:lnTo>
                    <a:pt x="203200" y="144743"/>
                  </a:lnTo>
                  <a:lnTo>
                    <a:pt x="2779441" y="144743"/>
                  </a:lnTo>
                  <a:lnTo>
                    <a:pt x="2576241" y="0"/>
                  </a:lnTo>
                  <a:close/>
                </a:path>
              </a:pathLst>
            </a:custGeom>
            <a:solidFill>
              <a:srgbClr val="144158"/>
            </a:solidFill>
          </p:spPr>
        </p:sp>
        <p:sp>
          <p:nvSpPr>
            <p:cNvPr name="TextBox 7" id="7"/>
            <p:cNvSpPr txBox="true"/>
            <p:nvPr/>
          </p:nvSpPr>
          <p:spPr>
            <a:xfrm>
              <a:off x="101600" y="-38100"/>
              <a:ext cx="2576241" cy="182843"/>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2589027">
            <a:off x="15814155" y="-1647825"/>
            <a:ext cx="4947690" cy="3086100"/>
            <a:chOff x="0" y="0"/>
            <a:chExt cx="1303095" cy="812800"/>
          </a:xfrm>
        </p:grpSpPr>
        <p:sp>
          <p:nvSpPr>
            <p:cNvPr name="Freeform 9" id="9"/>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0" id="10"/>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2818405" y="-292640"/>
            <a:ext cx="14144497" cy="1340390"/>
            <a:chOff x="0" y="0"/>
            <a:chExt cx="1527407" cy="144743"/>
          </a:xfrm>
        </p:grpSpPr>
        <p:sp>
          <p:nvSpPr>
            <p:cNvPr name="Freeform 12" id="12"/>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3" id="13"/>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8780485" y="187815"/>
            <a:ext cx="5343123" cy="707535"/>
            <a:chOff x="0" y="0"/>
            <a:chExt cx="1219374" cy="161469"/>
          </a:xfrm>
        </p:grpSpPr>
        <p:sp>
          <p:nvSpPr>
            <p:cNvPr name="Freeform 15" id="15"/>
            <p:cNvSpPr/>
            <p:nvPr/>
          </p:nvSpPr>
          <p:spPr>
            <a:xfrm flipH="false" flipV="false" rot="0">
              <a:off x="0" y="0"/>
              <a:ext cx="1219374" cy="161469"/>
            </a:xfrm>
            <a:custGeom>
              <a:avLst/>
              <a:gdLst/>
              <a:ahLst/>
              <a:cxnLst/>
              <a:rect r="r" b="b" t="t" l="l"/>
              <a:pathLst>
                <a:path h="161469" w="1219374">
                  <a:moveTo>
                    <a:pt x="1016174" y="0"/>
                  </a:moveTo>
                  <a:lnTo>
                    <a:pt x="0" y="0"/>
                  </a:lnTo>
                  <a:lnTo>
                    <a:pt x="203200" y="161469"/>
                  </a:lnTo>
                  <a:lnTo>
                    <a:pt x="1219374" y="161469"/>
                  </a:lnTo>
                  <a:lnTo>
                    <a:pt x="1016174" y="0"/>
                  </a:lnTo>
                  <a:close/>
                </a:path>
              </a:pathLst>
            </a:custGeom>
            <a:solidFill>
              <a:srgbClr val="144158"/>
            </a:solidFill>
          </p:spPr>
        </p:sp>
        <p:sp>
          <p:nvSpPr>
            <p:cNvPr name="TextBox 16" id="16"/>
            <p:cNvSpPr txBox="true"/>
            <p:nvPr/>
          </p:nvSpPr>
          <p:spPr>
            <a:xfrm>
              <a:off x="101600" y="-38100"/>
              <a:ext cx="1016174" cy="199569"/>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3044319" y="-670195"/>
            <a:ext cx="14144497" cy="1340390"/>
            <a:chOff x="0" y="0"/>
            <a:chExt cx="1527407" cy="144743"/>
          </a:xfrm>
        </p:grpSpPr>
        <p:sp>
          <p:nvSpPr>
            <p:cNvPr name="Freeform 18" id="18"/>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9" id="19"/>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22394" y="187815"/>
            <a:ext cx="5740148" cy="1049694"/>
            <a:chOff x="0" y="0"/>
            <a:chExt cx="1511808" cy="276463"/>
          </a:xfrm>
        </p:grpSpPr>
        <p:sp>
          <p:nvSpPr>
            <p:cNvPr name="Freeform 21" id="21"/>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22" id="22"/>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235649" y="239348"/>
            <a:ext cx="4729302" cy="946628"/>
            <a:chOff x="0" y="0"/>
            <a:chExt cx="6305736" cy="1262171"/>
          </a:xfrm>
        </p:grpSpPr>
        <p:sp>
          <p:nvSpPr>
            <p:cNvPr name="Freeform 24" id="24"/>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25" id="25"/>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26" id="26"/>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graphicFrame>
        <p:nvGraphicFramePr>
          <p:cNvPr name="Table 27" id="27"/>
          <p:cNvGraphicFramePr>
            <a:graphicFrameLocks noGrp="true"/>
          </p:cNvGraphicFramePr>
          <p:nvPr/>
        </p:nvGraphicFramePr>
        <p:xfrm>
          <a:off x="11031712" y="1828781"/>
          <a:ext cx="6227588" cy="7325926"/>
        </p:xfrm>
        <a:graphic>
          <a:graphicData uri="http://schemas.openxmlformats.org/drawingml/2006/table">
            <a:tbl>
              <a:tblPr/>
              <a:tblGrid>
                <a:gridCol w="3113794"/>
                <a:gridCol w="3113794"/>
              </a:tblGrid>
              <a:tr h="804283">
                <a:tc>
                  <a:txBody>
                    <a:bodyPr anchor="t" rtlCol="false"/>
                    <a:lstStyle/>
                    <a:p>
                      <a:pPr algn="ctr">
                        <a:lnSpc>
                          <a:spcPts val="2659"/>
                        </a:lnSpc>
                        <a:defRPr/>
                      </a:pPr>
                      <a:r>
                        <a:rPr lang="en-US" sz="1899" b="true">
                          <a:solidFill>
                            <a:srgbClr val="FFFFFF"/>
                          </a:solidFill>
                          <a:latin typeface="Canva Sans Bold"/>
                          <a:ea typeface="Canva Sans Bold"/>
                          <a:cs typeface="Canva Sans Bold"/>
                          <a:sym typeface="Canva Sans Bold"/>
                        </a:rPr>
                        <a:t>Periode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BFA046"/>
                    </a:solidFill>
                  </a:tcPr>
                </a:tc>
                <a:tc>
                  <a:txBody>
                    <a:bodyPr anchor="t" rtlCol="false"/>
                    <a:lstStyle/>
                    <a:p>
                      <a:pPr algn="ctr">
                        <a:lnSpc>
                          <a:spcPts val="2659"/>
                        </a:lnSpc>
                        <a:defRPr/>
                      </a:pPr>
                      <a:r>
                        <a:rPr lang="en-US" sz="1899" b="true">
                          <a:solidFill>
                            <a:srgbClr val="FFFFFF"/>
                          </a:solidFill>
                          <a:latin typeface="Canva Sans Bold"/>
                          <a:ea typeface="Canva Sans Bold"/>
                          <a:cs typeface="Canva Sans Bold"/>
                          <a:sym typeface="Canva Sans Bold"/>
                        </a:rPr>
                        <a:t>Nilai Peramalan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BFA046"/>
                    </a:solidFill>
                  </a:tcPr>
                </a:tc>
              </a:tr>
              <a:tr h="804283">
                <a:tc>
                  <a:txBody>
                    <a:bodyPr anchor="t" rtlCol="false"/>
                    <a:lstStyle/>
                    <a:p>
                      <a:pPr algn="ctr">
                        <a:lnSpc>
                          <a:spcPts val="2659"/>
                        </a:lnSpc>
                        <a:defRPr/>
                      </a:pPr>
                      <a:r>
                        <a:rPr lang="en-US" sz="1899">
                          <a:solidFill>
                            <a:srgbClr val="000000"/>
                          </a:solidFill>
                          <a:latin typeface="Canva Sans"/>
                          <a:ea typeface="Canva Sans"/>
                          <a:cs typeface="Canva Sans"/>
                          <a:sym typeface="Canva Sans"/>
                        </a:rPr>
                        <a:t>65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186954.0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20448">
                <a:tc>
                  <a:txBody>
                    <a:bodyPr anchor="t" rtlCol="false"/>
                    <a:lstStyle/>
                    <a:p>
                      <a:pPr algn="ctr">
                        <a:lnSpc>
                          <a:spcPts val="2659"/>
                        </a:lnSpc>
                        <a:defRPr/>
                      </a:pPr>
                      <a:r>
                        <a:rPr lang="en-US" sz="1899">
                          <a:solidFill>
                            <a:srgbClr val="000000"/>
                          </a:solidFill>
                          <a:latin typeface="Canva Sans"/>
                          <a:ea typeface="Canva Sans"/>
                          <a:cs typeface="Canva Sans"/>
                          <a:sym typeface="Canva Sans"/>
                        </a:rPr>
                        <a:t>66</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352642.5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11094">
                <a:tc>
                  <a:txBody>
                    <a:bodyPr anchor="t" rtlCol="false"/>
                    <a:lstStyle/>
                    <a:p>
                      <a:pPr algn="ctr">
                        <a:lnSpc>
                          <a:spcPts val="2659"/>
                        </a:lnSpc>
                        <a:defRPr/>
                      </a:pPr>
                      <a:r>
                        <a:rPr lang="en-US" sz="1899">
                          <a:solidFill>
                            <a:srgbClr val="000000"/>
                          </a:solidFill>
                          <a:latin typeface="Canva Sans"/>
                          <a:ea typeface="Canva Sans"/>
                          <a:cs typeface="Canva Sans"/>
                          <a:sym typeface="Canva Sans"/>
                        </a:rPr>
                        <a:t>67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515696.8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17174">
                <a:tc>
                  <a:txBody>
                    <a:bodyPr anchor="t" rtlCol="false"/>
                    <a:lstStyle/>
                    <a:p>
                      <a:pPr algn="ctr">
                        <a:lnSpc>
                          <a:spcPts val="2659"/>
                        </a:lnSpc>
                        <a:defRPr/>
                      </a:pPr>
                      <a:r>
                        <a:rPr lang="en-US" sz="1899">
                          <a:solidFill>
                            <a:srgbClr val="000000"/>
                          </a:solidFill>
                          <a:latin typeface="Canva Sans"/>
                          <a:ea typeface="Canva Sans"/>
                          <a:cs typeface="Canva Sans"/>
                          <a:sym typeface="Canva Sans"/>
                        </a:rPr>
                        <a:t>68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536528.7</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17174">
                <a:tc>
                  <a:txBody>
                    <a:bodyPr anchor="t" rtlCol="false"/>
                    <a:lstStyle/>
                    <a:p>
                      <a:pPr algn="ctr">
                        <a:lnSpc>
                          <a:spcPts val="2659"/>
                        </a:lnSpc>
                        <a:defRPr/>
                      </a:pPr>
                      <a:r>
                        <a:rPr lang="en-US" sz="1899">
                          <a:solidFill>
                            <a:srgbClr val="000000"/>
                          </a:solidFill>
                          <a:latin typeface="Canva Sans"/>
                          <a:ea typeface="Canva Sans"/>
                          <a:cs typeface="Canva Sans"/>
                          <a:sym typeface="Canva Sans"/>
                        </a:rPr>
                        <a:t>69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462667.3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11094">
                <a:tc>
                  <a:txBody>
                    <a:bodyPr anchor="t" rtlCol="false"/>
                    <a:lstStyle/>
                    <a:p>
                      <a:pPr algn="ctr">
                        <a:lnSpc>
                          <a:spcPts val="2659"/>
                        </a:lnSpc>
                        <a:defRPr/>
                      </a:pPr>
                      <a:r>
                        <a:rPr lang="en-US" sz="1899">
                          <a:solidFill>
                            <a:srgbClr val="000000"/>
                          </a:solidFill>
                          <a:latin typeface="Canva Sans"/>
                          <a:ea typeface="Canva Sans"/>
                          <a:cs typeface="Canva Sans"/>
                          <a:sym typeface="Canva Sans"/>
                        </a:rPr>
                        <a:t>70</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249966.5</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18919">
                <a:tc>
                  <a:txBody>
                    <a:bodyPr anchor="t" rtlCol="false"/>
                    <a:lstStyle/>
                    <a:p>
                      <a:pPr algn="ctr">
                        <a:lnSpc>
                          <a:spcPts val="2659"/>
                        </a:lnSpc>
                        <a:defRPr/>
                      </a:pPr>
                      <a:r>
                        <a:rPr lang="en-US" sz="1899">
                          <a:solidFill>
                            <a:srgbClr val="000000"/>
                          </a:solidFill>
                          <a:latin typeface="Canva Sans"/>
                          <a:ea typeface="Canva Sans"/>
                          <a:cs typeface="Canva Sans"/>
                          <a:sym typeface="Canva Sans"/>
                        </a:rPr>
                        <a:t>71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105354.3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821459">
                <a:tc>
                  <a:txBody>
                    <a:bodyPr anchor="t" rtlCol="false"/>
                    <a:lstStyle/>
                    <a:p>
                      <a:pPr algn="ctr">
                        <a:lnSpc>
                          <a:spcPts val="2659"/>
                        </a:lnSpc>
                        <a:defRPr/>
                      </a:pPr>
                      <a:r>
                        <a:rPr lang="en-US" sz="1899">
                          <a:solidFill>
                            <a:srgbClr val="000000"/>
                          </a:solidFill>
                          <a:latin typeface="Canva Sans"/>
                          <a:ea typeface="Canva Sans"/>
                          <a:cs typeface="Canva Sans"/>
                          <a:sym typeface="Canva Sans"/>
                        </a:rPr>
                        <a:t>72</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54374.11</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Freeform 28" id="28"/>
          <p:cNvSpPr/>
          <p:nvPr/>
        </p:nvSpPr>
        <p:spPr>
          <a:xfrm flipH="false" flipV="false" rot="0">
            <a:off x="1028700" y="3157650"/>
            <a:ext cx="8978442" cy="5549825"/>
          </a:xfrm>
          <a:custGeom>
            <a:avLst/>
            <a:gdLst/>
            <a:ahLst/>
            <a:cxnLst/>
            <a:rect r="r" b="b" t="t" l="l"/>
            <a:pathLst>
              <a:path h="5549825" w="8978442">
                <a:moveTo>
                  <a:pt x="0" y="0"/>
                </a:moveTo>
                <a:lnTo>
                  <a:pt x="8978442" y="0"/>
                </a:lnTo>
                <a:lnTo>
                  <a:pt x="8978442" y="5549825"/>
                </a:lnTo>
                <a:lnTo>
                  <a:pt x="0" y="5549825"/>
                </a:lnTo>
                <a:lnTo>
                  <a:pt x="0" y="0"/>
                </a:lnTo>
                <a:close/>
              </a:path>
            </a:pathLst>
          </a:custGeom>
          <a:blipFill>
            <a:blip r:embed="rId5"/>
            <a:stretch>
              <a:fillRect l="0" t="0" r="0" b="0"/>
            </a:stretch>
          </a:blipFill>
        </p:spPr>
      </p:sp>
      <p:sp>
        <p:nvSpPr>
          <p:cNvPr name="TextBox 29" id="29"/>
          <p:cNvSpPr txBox="true"/>
          <p:nvPr/>
        </p:nvSpPr>
        <p:spPr>
          <a:xfrm rot="0">
            <a:off x="388049" y="9721934"/>
            <a:ext cx="7231658" cy="387350"/>
          </a:xfrm>
          <a:prstGeom prst="rect">
            <a:avLst/>
          </a:prstGeom>
        </p:spPr>
        <p:txBody>
          <a:bodyPr anchor="t" rtlCol="false" tIns="0" lIns="0" bIns="0" rIns="0">
            <a:spAutoFit/>
          </a:bodyPr>
          <a:lstStyle/>
          <a:p>
            <a:pPr algn="ctr">
              <a:lnSpc>
                <a:spcPts val="2800"/>
              </a:lnSpc>
              <a:spcBef>
                <a:spcPct val="0"/>
              </a:spcBef>
            </a:pPr>
            <a:r>
              <a:rPr lang="en-US" sz="2000"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30" id="30"/>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19</a:t>
            </a:r>
          </a:p>
        </p:txBody>
      </p:sp>
      <p:sp>
        <p:nvSpPr>
          <p:cNvPr name="TextBox 31" id="31"/>
          <p:cNvSpPr txBox="true"/>
          <p:nvPr/>
        </p:nvSpPr>
        <p:spPr>
          <a:xfrm rot="0">
            <a:off x="1028700" y="1517395"/>
            <a:ext cx="8278598" cy="1525955"/>
          </a:xfrm>
          <a:prstGeom prst="rect">
            <a:avLst/>
          </a:prstGeom>
        </p:spPr>
        <p:txBody>
          <a:bodyPr anchor="t" rtlCol="false" tIns="0" lIns="0" bIns="0" rIns="0">
            <a:spAutoFit/>
          </a:bodyPr>
          <a:lstStyle/>
          <a:p>
            <a:pPr algn="l">
              <a:lnSpc>
                <a:spcPts val="5760"/>
              </a:lnSpc>
            </a:pPr>
            <a:r>
              <a:rPr lang="en-US" b="true" sz="4500" u="sng">
                <a:solidFill>
                  <a:srgbClr val="144158"/>
                </a:solidFill>
                <a:latin typeface="Times New Roman Bold"/>
                <a:ea typeface="Times New Roman Bold"/>
                <a:cs typeface="Times New Roman Bold"/>
                <a:sym typeface="Times New Roman Bold"/>
              </a:rPr>
              <a:t>Peramalan Untuk 8 Periode </a:t>
            </a:r>
            <a:r>
              <a:rPr lang="en-US" b="true" sz="4500" i="true" u="sng">
                <a:solidFill>
                  <a:srgbClr val="144158"/>
                </a:solidFill>
                <a:latin typeface="Times New Roman Bold Italics"/>
                <a:ea typeface="Times New Roman Bold Italics"/>
                <a:cs typeface="Times New Roman Bold Italics"/>
                <a:sym typeface="Times New Roman Bold Italics"/>
              </a:rPr>
              <a:t>(Forcasting) </a:t>
            </a:r>
          </a:p>
        </p:txBody>
      </p:sp>
      <p:sp>
        <p:nvSpPr>
          <p:cNvPr name="TextBox 32" id="32"/>
          <p:cNvSpPr txBox="true"/>
          <p:nvPr/>
        </p:nvSpPr>
        <p:spPr>
          <a:xfrm rot="0">
            <a:off x="1028700" y="8472182"/>
            <a:ext cx="8978442" cy="384860"/>
          </a:xfrm>
          <a:prstGeom prst="rect">
            <a:avLst/>
          </a:prstGeom>
        </p:spPr>
        <p:txBody>
          <a:bodyPr anchor="t" rtlCol="false" tIns="0" lIns="0" bIns="0" rIns="0">
            <a:spAutoFit/>
          </a:bodyPr>
          <a:lstStyle/>
          <a:p>
            <a:pPr algn="ctr">
              <a:lnSpc>
                <a:spcPts val="2819"/>
              </a:lnSpc>
            </a:pPr>
            <a:r>
              <a:rPr lang="en-US" b="true" sz="1999">
                <a:solidFill>
                  <a:srgbClr val="000000"/>
                </a:solidFill>
                <a:latin typeface="Times New Roman Bold"/>
                <a:ea typeface="Times New Roman Bold"/>
                <a:cs typeface="Times New Roman Bold"/>
                <a:sym typeface="Times New Roman Bold"/>
              </a:rPr>
              <a:t>Gambar 8.</a:t>
            </a:r>
            <a:r>
              <a:rPr lang="en-US" sz="1999">
                <a:solidFill>
                  <a:srgbClr val="000000"/>
                </a:solidFill>
                <a:latin typeface="Times New Roman"/>
                <a:ea typeface="Times New Roman"/>
                <a:cs typeface="Times New Roman"/>
                <a:sym typeface="Times New Roman"/>
              </a:rPr>
              <a:t> Ramalan dengan Model SARIMA(0,1,0)(1,1,1)[12]</a:t>
            </a:r>
          </a:p>
        </p:txBody>
      </p:sp>
      <p:sp>
        <p:nvSpPr>
          <p:cNvPr name="TextBox 33" id="33"/>
          <p:cNvSpPr txBox="true"/>
          <p:nvPr/>
        </p:nvSpPr>
        <p:spPr>
          <a:xfrm rot="0">
            <a:off x="11031712" y="1043822"/>
            <a:ext cx="6227588" cy="737334"/>
          </a:xfrm>
          <a:prstGeom prst="rect">
            <a:avLst/>
          </a:prstGeom>
        </p:spPr>
        <p:txBody>
          <a:bodyPr anchor="t" rtlCol="false" tIns="0" lIns="0" bIns="0" rIns="0">
            <a:spAutoFit/>
          </a:bodyPr>
          <a:lstStyle/>
          <a:p>
            <a:pPr algn="ctr">
              <a:lnSpc>
                <a:spcPts val="2819"/>
              </a:lnSpc>
            </a:pPr>
            <a:r>
              <a:rPr lang="en-US" b="true" sz="1999">
                <a:solidFill>
                  <a:srgbClr val="000000"/>
                </a:solidFill>
                <a:latin typeface="Times New Roman Bold"/>
                <a:ea typeface="Times New Roman Bold"/>
                <a:cs typeface="Times New Roman Bold"/>
                <a:sym typeface="Times New Roman Bold"/>
              </a:rPr>
              <a:t>Tabel 5.</a:t>
            </a:r>
            <a:r>
              <a:rPr lang="en-US" sz="1999">
                <a:solidFill>
                  <a:srgbClr val="000000"/>
                </a:solidFill>
                <a:latin typeface="Times New Roman"/>
                <a:ea typeface="Times New Roman"/>
                <a:cs typeface="Times New Roman"/>
                <a:sym typeface="Times New Roman"/>
              </a:rPr>
              <a:t> Nilai Hasil Peramalan 8 Periode dengan Model SARIMA(0,1,0)(1,1,1)[12]</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393740" y="8164890"/>
            <a:ext cx="6336978" cy="466725"/>
          </a:xfrm>
          <a:prstGeom prst="rect">
            <a:avLst/>
          </a:prstGeom>
        </p:spPr>
        <p:txBody>
          <a:bodyPr anchor="t" rtlCol="false" tIns="0" lIns="0" bIns="0" rIns="0">
            <a:spAutoFit/>
          </a:bodyPr>
          <a:lstStyle/>
          <a:p>
            <a:pPr algn="l">
              <a:lnSpc>
                <a:spcPts val="3600"/>
              </a:lnSpc>
            </a:pPr>
            <a:r>
              <a:rPr lang="en-US" sz="3000">
                <a:solidFill>
                  <a:srgbClr val="FFFFFF"/>
                </a:solidFill>
                <a:latin typeface="Arial Nova"/>
                <a:ea typeface="Arial Nova"/>
                <a:cs typeface="Arial Nova"/>
                <a:sym typeface="Arial Nova"/>
              </a:rPr>
              <a:t>Demografi Konsumen</a:t>
            </a:r>
          </a:p>
        </p:txBody>
      </p:sp>
      <p:sp>
        <p:nvSpPr>
          <p:cNvPr name="TextBox 3" id="3"/>
          <p:cNvSpPr txBox="true"/>
          <p:nvPr/>
        </p:nvSpPr>
        <p:spPr>
          <a:xfrm rot="0">
            <a:off x="1207016" y="8163937"/>
            <a:ext cx="595126" cy="466725"/>
          </a:xfrm>
          <a:prstGeom prst="rect">
            <a:avLst/>
          </a:prstGeom>
        </p:spPr>
        <p:txBody>
          <a:bodyPr anchor="t" rtlCol="false" tIns="0" lIns="0" bIns="0" rIns="0">
            <a:spAutoFit/>
          </a:bodyPr>
          <a:lstStyle/>
          <a:p>
            <a:pPr algn="ctr">
              <a:lnSpc>
                <a:spcPts val="3600"/>
              </a:lnSpc>
            </a:pPr>
            <a:r>
              <a:rPr lang="en-US" sz="3000" b="true">
                <a:solidFill>
                  <a:srgbClr val="FFFFFF"/>
                </a:solidFill>
                <a:latin typeface="Arial Nova Bold"/>
                <a:ea typeface="Arial Nova Bold"/>
                <a:cs typeface="Arial Nova Bold"/>
                <a:sym typeface="Arial Nova Bold"/>
              </a:rPr>
              <a:t>04</a:t>
            </a:r>
          </a:p>
        </p:txBody>
      </p:sp>
      <p:grpSp>
        <p:nvGrpSpPr>
          <p:cNvPr name="Group 4" id="4"/>
          <p:cNvGrpSpPr/>
          <p:nvPr/>
        </p:nvGrpSpPr>
        <p:grpSpPr>
          <a:xfrm rot="0">
            <a:off x="-6635906" y="9154707"/>
            <a:ext cx="27308989" cy="1186504"/>
            <a:chOff x="0" y="0"/>
            <a:chExt cx="2948988" cy="128126"/>
          </a:xfrm>
        </p:grpSpPr>
        <p:sp>
          <p:nvSpPr>
            <p:cNvPr name="Freeform 5" id="5"/>
            <p:cNvSpPr/>
            <p:nvPr/>
          </p:nvSpPr>
          <p:spPr>
            <a:xfrm flipH="false" flipV="false" rot="0">
              <a:off x="0" y="0"/>
              <a:ext cx="2948988" cy="128126"/>
            </a:xfrm>
            <a:custGeom>
              <a:avLst/>
              <a:gdLst/>
              <a:ahLst/>
              <a:cxnLst/>
              <a:rect r="r" b="b" t="t" l="l"/>
              <a:pathLst>
                <a:path h="128126" w="2948988">
                  <a:moveTo>
                    <a:pt x="2745788" y="0"/>
                  </a:moveTo>
                  <a:lnTo>
                    <a:pt x="0" y="0"/>
                  </a:lnTo>
                  <a:lnTo>
                    <a:pt x="203200" y="128126"/>
                  </a:lnTo>
                  <a:lnTo>
                    <a:pt x="2948988" y="128126"/>
                  </a:lnTo>
                  <a:lnTo>
                    <a:pt x="2745788" y="0"/>
                  </a:lnTo>
                  <a:close/>
                </a:path>
              </a:pathLst>
            </a:custGeom>
            <a:solidFill>
              <a:srgbClr val="BFA046"/>
            </a:solidFill>
          </p:spPr>
        </p:sp>
        <p:sp>
          <p:nvSpPr>
            <p:cNvPr name="TextBox 6" id="6"/>
            <p:cNvSpPr txBox="true"/>
            <p:nvPr/>
          </p:nvSpPr>
          <p:spPr>
            <a:xfrm>
              <a:off x="101600" y="-38100"/>
              <a:ext cx="2745788" cy="166226"/>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6649855" y="9575641"/>
            <a:ext cx="25738912" cy="1340390"/>
            <a:chOff x="0" y="0"/>
            <a:chExt cx="2779441" cy="144743"/>
          </a:xfrm>
        </p:grpSpPr>
        <p:sp>
          <p:nvSpPr>
            <p:cNvPr name="Freeform 8" id="8"/>
            <p:cNvSpPr/>
            <p:nvPr/>
          </p:nvSpPr>
          <p:spPr>
            <a:xfrm flipH="false" flipV="false" rot="0">
              <a:off x="0" y="0"/>
              <a:ext cx="2779441" cy="144743"/>
            </a:xfrm>
            <a:custGeom>
              <a:avLst/>
              <a:gdLst/>
              <a:ahLst/>
              <a:cxnLst/>
              <a:rect r="r" b="b" t="t" l="l"/>
              <a:pathLst>
                <a:path h="144743" w="2779441">
                  <a:moveTo>
                    <a:pt x="2576241" y="0"/>
                  </a:moveTo>
                  <a:lnTo>
                    <a:pt x="0" y="0"/>
                  </a:lnTo>
                  <a:lnTo>
                    <a:pt x="203200" y="144743"/>
                  </a:lnTo>
                  <a:lnTo>
                    <a:pt x="2779441" y="144743"/>
                  </a:lnTo>
                  <a:lnTo>
                    <a:pt x="2576241" y="0"/>
                  </a:lnTo>
                  <a:close/>
                </a:path>
              </a:pathLst>
            </a:custGeom>
            <a:solidFill>
              <a:srgbClr val="144158"/>
            </a:solidFill>
          </p:spPr>
        </p:sp>
        <p:sp>
          <p:nvSpPr>
            <p:cNvPr name="TextBox 9" id="9"/>
            <p:cNvSpPr txBox="true"/>
            <p:nvPr/>
          </p:nvSpPr>
          <p:spPr>
            <a:xfrm>
              <a:off x="101600" y="-38100"/>
              <a:ext cx="2576241" cy="182843"/>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2589027">
            <a:off x="15814155" y="-868118"/>
            <a:ext cx="4947690" cy="3086100"/>
            <a:chOff x="0" y="0"/>
            <a:chExt cx="1303095" cy="812800"/>
          </a:xfrm>
        </p:grpSpPr>
        <p:sp>
          <p:nvSpPr>
            <p:cNvPr name="Freeform 11" id="11"/>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2" id="12"/>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2818405" y="-292640"/>
            <a:ext cx="14144497" cy="1340390"/>
            <a:chOff x="0" y="0"/>
            <a:chExt cx="1527407" cy="144743"/>
          </a:xfrm>
        </p:grpSpPr>
        <p:sp>
          <p:nvSpPr>
            <p:cNvPr name="Freeform 14" id="14"/>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5" id="15"/>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8780485" y="187815"/>
            <a:ext cx="5343123" cy="707535"/>
            <a:chOff x="0" y="0"/>
            <a:chExt cx="1219374" cy="161469"/>
          </a:xfrm>
        </p:grpSpPr>
        <p:sp>
          <p:nvSpPr>
            <p:cNvPr name="Freeform 17" id="17"/>
            <p:cNvSpPr/>
            <p:nvPr/>
          </p:nvSpPr>
          <p:spPr>
            <a:xfrm flipH="false" flipV="false" rot="0">
              <a:off x="0" y="0"/>
              <a:ext cx="1219374" cy="161469"/>
            </a:xfrm>
            <a:custGeom>
              <a:avLst/>
              <a:gdLst/>
              <a:ahLst/>
              <a:cxnLst/>
              <a:rect r="r" b="b" t="t" l="l"/>
              <a:pathLst>
                <a:path h="161469" w="1219374">
                  <a:moveTo>
                    <a:pt x="1016174" y="0"/>
                  </a:moveTo>
                  <a:lnTo>
                    <a:pt x="0" y="0"/>
                  </a:lnTo>
                  <a:lnTo>
                    <a:pt x="203200" y="161469"/>
                  </a:lnTo>
                  <a:lnTo>
                    <a:pt x="1219374" y="161469"/>
                  </a:lnTo>
                  <a:lnTo>
                    <a:pt x="1016174" y="0"/>
                  </a:lnTo>
                  <a:close/>
                </a:path>
              </a:pathLst>
            </a:custGeom>
            <a:solidFill>
              <a:srgbClr val="144158"/>
            </a:solidFill>
          </p:spPr>
        </p:sp>
        <p:sp>
          <p:nvSpPr>
            <p:cNvPr name="TextBox 18" id="18"/>
            <p:cNvSpPr txBox="true"/>
            <p:nvPr/>
          </p:nvSpPr>
          <p:spPr>
            <a:xfrm>
              <a:off x="101600" y="-38100"/>
              <a:ext cx="1016174" cy="199569"/>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13044319" y="-670195"/>
            <a:ext cx="14144497" cy="1340390"/>
            <a:chOff x="0" y="0"/>
            <a:chExt cx="1527407" cy="144743"/>
          </a:xfrm>
        </p:grpSpPr>
        <p:sp>
          <p:nvSpPr>
            <p:cNvPr name="Freeform 20" id="20"/>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21" id="21"/>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422394" y="187815"/>
            <a:ext cx="5740148" cy="1049694"/>
            <a:chOff x="0" y="0"/>
            <a:chExt cx="1511808" cy="276463"/>
          </a:xfrm>
        </p:grpSpPr>
        <p:sp>
          <p:nvSpPr>
            <p:cNvPr name="Freeform 23" id="23"/>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24" id="24"/>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235649" y="239348"/>
            <a:ext cx="4729302" cy="946628"/>
            <a:chOff x="0" y="0"/>
            <a:chExt cx="6305736" cy="1262171"/>
          </a:xfrm>
        </p:grpSpPr>
        <p:sp>
          <p:nvSpPr>
            <p:cNvPr name="Freeform 26" id="26"/>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27" id="27"/>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28" id="28"/>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grpSp>
        <p:nvGrpSpPr>
          <p:cNvPr name="Group 29" id="29"/>
          <p:cNvGrpSpPr/>
          <p:nvPr/>
        </p:nvGrpSpPr>
        <p:grpSpPr>
          <a:xfrm rot="0">
            <a:off x="-4695392" y="3086935"/>
            <a:ext cx="26852221" cy="5315127"/>
            <a:chOff x="0" y="0"/>
            <a:chExt cx="2899663" cy="573959"/>
          </a:xfrm>
        </p:grpSpPr>
        <p:sp>
          <p:nvSpPr>
            <p:cNvPr name="Freeform 30" id="30"/>
            <p:cNvSpPr/>
            <p:nvPr/>
          </p:nvSpPr>
          <p:spPr>
            <a:xfrm flipH="false" flipV="false" rot="0">
              <a:off x="0" y="0"/>
              <a:ext cx="2899663" cy="573959"/>
            </a:xfrm>
            <a:custGeom>
              <a:avLst/>
              <a:gdLst/>
              <a:ahLst/>
              <a:cxnLst/>
              <a:rect r="r" b="b" t="t" l="l"/>
              <a:pathLst>
                <a:path h="573959" w="2899663">
                  <a:moveTo>
                    <a:pt x="2696463" y="0"/>
                  </a:moveTo>
                  <a:lnTo>
                    <a:pt x="0" y="0"/>
                  </a:lnTo>
                  <a:lnTo>
                    <a:pt x="203200" y="573959"/>
                  </a:lnTo>
                  <a:lnTo>
                    <a:pt x="2899663" y="573959"/>
                  </a:lnTo>
                  <a:lnTo>
                    <a:pt x="2696463" y="0"/>
                  </a:lnTo>
                  <a:close/>
                </a:path>
              </a:pathLst>
            </a:custGeom>
            <a:solidFill>
              <a:srgbClr val="BFA046">
                <a:alpha val="95686"/>
              </a:srgbClr>
            </a:solidFill>
          </p:spPr>
        </p:sp>
        <p:sp>
          <p:nvSpPr>
            <p:cNvPr name="TextBox 31" id="31"/>
            <p:cNvSpPr txBox="true"/>
            <p:nvPr/>
          </p:nvSpPr>
          <p:spPr>
            <a:xfrm>
              <a:off x="101600" y="-38100"/>
              <a:ext cx="2696463" cy="612059"/>
            </a:xfrm>
            <a:prstGeom prst="rect">
              <a:avLst/>
            </a:prstGeom>
          </p:spPr>
          <p:txBody>
            <a:bodyPr anchor="ctr" rtlCol="false" tIns="50800" lIns="50800" bIns="50800" rIns="50800"/>
            <a:lstStyle/>
            <a:p>
              <a:pPr algn="ctr">
                <a:lnSpc>
                  <a:spcPts val="2659"/>
                </a:lnSpc>
              </a:pPr>
            </a:p>
          </p:txBody>
        </p:sp>
      </p:grpSp>
      <p:sp>
        <p:nvSpPr>
          <p:cNvPr name="Freeform 32" id="32"/>
          <p:cNvSpPr/>
          <p:nvPr/>
        </p:nvSpPr>
        <p:spPr>
          <a:xfrm flipH="false" flipV="false" rot="0">
            <a:off x="9016836" y="2326316"/>
            <a:ext cx="8978442" cy="5549825"/>
          </a:xfrm>
          <a:custGeom>
            <a:avLst/>
            <a:gdLst/>
            <a:ahLst/>
            <a:cxnLst/>
            <a:rect r="r" b="b" t="t" l="l"/>
            <a:pathLst>
              <a:path h="5549825" w="8978442">
                <a:moveTo>
                  <a:pt x="0" y="0"/>
                </a:moveTo>
                <a:lnTo>
                  <a:pt x="8978442" y="0"/>
                </a:lnTo>
                <a:lnTo>
                  <a:pt x="8978442" y="5549825"/>
                </a:lnTo>
                <a:lnTo>
                  <a:pt x="0" y="5549825"/>
                </a:lnTo>
                <a:lnTo>
                  <a:pt x="0" y="0"/>
                </a:lnTo>
                <a:close/>
              </a:path>
            </a:pathLst>
          </a:custGeom>
          <a:blipFill>
            <a:blip r:embed="rId5"/>
            <a:stretch>
              <a:fillRect l="0" t="0" r="0" b="0"/>
            </a:stretch>
          </a:blipFill>
          <a:ln w="9525" cap="sq">
            <a:solidFill>
              <a:srgbClr val="000000"/>
            </a:solidFill>
            <a:prstDash val="solid"/>
            <a:miter/>
          </a:ln>
        </p:spPr>
      </p:sp>
      <p:sp>
        <p:nvSpPr>
          <p:cNvPr name="TextBox 33" id="33"/>
          <p:cNvSpPr txBox="true"/>
          <p:nvPr/>
        </p:nvSpPr>
        <p:spPr>
          <a:xfrm rot="0">
            <a:off x="388049" y="9721934"/>
            <a:ext cx="7231658" cy="387350"/>
          </a:xfrm>
          <a:prstGeom prst="rect">
            <a:avLst/>
          </a:prstGeom>
        </p:spPr>
        <p:txBody>
          <a:bodyPr anchor="t" rtlCol="false" tIns="0" lIns="0" bIns="0" rIns="0">
            <a:spAutoFit/>
          </a:bodyPr>
          <a:lstStyle/>
          <a:p>
            <a:pPr algn="ctr">
              <a:lnSpc>
                <a:spcPts val="2800"/>
              </a:lnSpc>
              <a:spcBef>
                <a:spcPct val="0"/>
              </a:spcBef>
            </a:pPr>
            <a:r>
              <a:rPr lang="en-US" sz="2000"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34" id="34"/>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20</a:t>
            </a:r>
          </a:p>
        </p:txBody>
      </p:sp>
      <p:sp>
        <p:nvSpPr>
          <p:cNvPr name="TextBox 35" id="35"/>
          <p:cNvSpPr txBox="true"/>
          <p:nvPr/>
        </p:nvSpPr>
        <p:spPr>
          <a:xfrm rot="0">
            <a:off x="1028700" y="1891352"/>
            <a:ext cx="7702018" cy="1525955"/>
          </a:xfrm>
          <a:prstGeom prst="rect">
            <a:avLst/>
          </a:prstGeom>
        </p:spPr>
        <p:txBody>
          <a:bodyPr anchor="t" rtlCol="false" tIns="0" lIns="0" bIns="0" rIns="0">
            <a:spAutoFit/>
          </a:bodyPr>
          <a:lstStyle/>
          <a:p>
            <a:pPr algn="l">
              <a:lnSpc>
                <a:spcPts val="5759"/>
              </a:lnSpc>
            </a:pPr>
            <a:r>
              <a:rPr lang="en-US" b="true" sz="4499" u="sng">
                <a:solidFill>
                  <a:srgbClr val="144158"/>
                </a:solidFill>
                <a:latin typeface="Times New Roman Bold"/>
                <a:ea typeface="Times New Roman Bold"/>
                <a:cs typeface="Times New Roman Bold"/>
                <a:sym typeface="Times New Roman Bold"/>
              </a:rPr>
              <a:t>Peramalan</a:t>
            </a:r>
            <a:r>
              <a:rPr lang="en-US" b="true" sz="4499" i="true" u="sng">
                <a:solidFill>
                  <a:srgbClr val="144158"/>
                </a:solidFill>
                <a:latin typeface="Times New Roman Bold Italics"/>
                <a:ea typeface="Times New Roman Bold Italics"/>
                <a:cs typeface="Times New Roman Bold Italics"/>
                <a:sym typeface="Times New Roman Bold Italics"/>
              </a:rPr>
              <a:t> Untuk 8</a:t>
            </a:r>
            <a:r>
              <a:rPr lang="en-US" b="true" sz="4499" u="sng">
                <a:solidFill>
                  <a:srgbClr val="144158"/>
                </a:solidFill>
                <a:latin typeface="Times New Roman Bold"/>
                <a:ea typeface="Times New Roman Bold"/>
                <a:cs typeface="Times New Roman Bold"/>
                <a:sym typeface="Times New Roman Bold"/>
              </a:rPr>
              <a:t> Periode </a:t>
            </a:r>
            <a:r>
              <a:rPr lang="en-US" b="true" sz="4499" i="true" u="sng">
                <a:solidFill>
                  <a:srgbClr val="144158"/>
                </a:solidFill>
                <a:latin typeface="Times New Roman Bold Italics"/>
                <a:ea typeface="Times New Roman Bold Italics"/>
                <a:cs typeface="Times New Roman Bold Italics"/>
                <a:sym typeface="Times New Roman Bold Italics"/>
              </a:rPr>
              <a:t>(Forcasting)</a:t>
            </a:r>
          </a:p>
        </p:txBody>
      </p:sp>
      <p:sp>
        <p:nvSpPr>
          <p:cNvPr name="TextBox 36" id="36"/>
          <p:cNvSpPr txBox="true"/>
          <p:nvPr/>
        </p:nvSpPr>
        <p:spPr>
          <a:xfrm rot="0">
            <a:off x="1028700" y="3728117"/>
            <a:ext cx="7413071" cy="4419600"/>
          </a:xfrm>
          <a:prstGeom prst="rect">
            <a:avLst/>
          </a:prstGeom>
        </p:spPr>
        <p:txBody>
          <a:bodyPr anchor="t" rtlCol="false" tIns="0" lIns="0" bIns="0" rIns="0">
            <a:spAutoFit/>
          </a:bodyPr>
          <a:lstStyle/>
          <a:p>
            <a:pPr algn="just">
              <a:lnSpc>
                <a:spcPts val="3524"/>
              </a:lnSpc>
            </a:pPr>
            <a:r>
              <a:rPr lang="en-US" sz="2499">
                <a:solidFill>
                  <a:srgbClr val="FFFFFF"/>
                </a:solidFill>
                <a:latin typeface="Times New Roman"/>
                <a:ea typeface="Times New Roman"/>
                <a:cs typeface="Times New Roman"/>
                <a:sym typeface="Times New Roman"/>
              </a:rPr>
              <a:t>Berdasarkan Gambar 6, model SARIMA(0,1,0)(1,1,1)[12] menunjukkan pola ramalan dengan </a:t>
            </a:r>
            <a:r>
              <a:rPr lang="en-US" b="true" sz="2499">
                <a:solidFill>
                  <a:srgbClr val="D9251C"/>
                </a:solidFill>
                <a:latin typeface="Times New Roman Bold"/>
                <a:ea typeface="Times New Roman Bold"/>
                <a:cs typeface="Times New Roman Bold"/>
                <a:sym typeface="Times New Roman Bold"/>
              </a:rPr>
              <a:t>fluktuasi signifikan.</a:t>
            </a:r>
            <a:r>
              <a:rPr lang="en-US" sz="2499">
                <a:solidFill>
                  <a:srgbClr val="FFFFFF"/>
                </a:solidFill>
                <a:latin typeface="Times New Roman"/>
                <a:ea typeface="Times New Roman"/>
                <a:cs typeface="Times New Roman"/>
                <a:sym typeface="Times New Roman"/>
              </a:rPr>
              <a:t> Prediksi dimulai dengan tren naik yang kuat hingga mencapai </a:t>
            </a:r>
            <a:r>
              <a:rPr lang="en-US" b="true" sz="2499">
                <a:solidFill>
                  <a:srgbClr val="D9251C"/>
                </a:solidFill>
                <a:latin typeface="Times New Roman Bold"/>
                <a:ea typeface="Times New Roman Bold"/>
                <a:cs typeface="Times New Roman Bold"/>
                <a:sym typeface="Times New Roman Bold"/>
              </a:rPr>
              <a:t>puncak nilai tertinggi</a:t>
            </a:r>
            <a:r>
              <a:rPr lang="en-US" sz="2499">
                <a:solidFill>
                  <a:srgbClr val="FFFFFF"/>
                </a:solidFill>
                <a:latin typeface="Times New Roman"/>
                <a:ea typeface="Times New Roman"/>
                <a:cs typeface="Times New Roman"/>
                <a:sym typeface="Times New Roman"/>
              </a:rPr>
              <a:t>, sebelum mengalami </a:t>
            </a:r>
            <a:r>
              <a:rPr lang="en-US" b="true" sz="2499">
                <a:solidFill>
                  <a:srgbClr val="D9251C"/>
                </a:solidFill>
                <a:latin typeface="Times New Roman Bold"/>
                <a:ea typeface="Times New Roman Bold"/>
                <a:cs typeface="Times New Roman Bold"/>
                <a:sym typeface="Times New Roman Bold"/>
              </a:rPr>
              <a:t>penurunan tajam</a:t>
            </a:r>
            <a:r>
              <a:rPr lang="en-US" sz="2499">
                <a:solidFill>
                  <a:srgbClr val="FFFFFF"/>
                </a:solidFill>
                <a:latin typeface="Times New Roman"/>
                <a:ea typeface="Times New Roman"/>
                <a:cs typeface="Times New Roman"/>
                <a:sym typeface="Times New Roman"/>
              </a:rPr>
              <a:t> menuju akhir periode ramalan. Pola ini mencerminkan dinamika produksi gula, dengan periode tertentu diprediksi memiliki </a:t>
            </a:r>
            <a:r>
              <a:rPr lang="en-US" b="true" sz="2499">
                <a:solidFill>
                  <a:srgbClr val="D9251C"/>
                </a:solidFill>
                <a:latin typeface="Times New Roman Bold"/>
                <a:ea typeface="Times New Roman Bold"/>
                <a:cs typeface="Times New Roman Bold"/>
                <a:sym typeface="Times New Roman Bold"/>
              </a:rPr>
              <a:t>produksi tertinggi</a:t>
            </a:r>
            <a:r>
              <a:rPr lang="en-US" sz="2499">
                <a:solidFill>
                  <a:srgbClr val="FFFFFF"/>
                </a:solidFill>
                <a:latin typeface="Times New Roman"/>
                <a:ea typeface="Times New Roman"/>
                <a:cs typeface="Times New Roman"/>
                <a:sym typeface="Times New Roman"/>
              </a:rPr>
              <a:t>. Model berhasil menggambarkan tren musiman dan fluktuasi yang relevan untuk mendukung perencanaan kebijakan.</a:t>
            </a:r>
          </a:p>
        </p:txBody>
      </p:sp>
      <p:sp>
        <p:nvSpPr>
          <p:cNvPr name="TextBox 37" id="37"/>
          <p:cNvSpPr txBox="true"/>
          <p:nvPr/>
        </p:nvSpPr>
        <p:spPr>
          <a:xfrm rot="0">
            <a:off x="9144000" y="7938194"/>
            <a:ext cx="8322871" cy="384860"/>
          </a:xfrm>
          <a:prstGeom prst="rect">
            <a:avLst/>
          </a:prstGeom>
        </p:spPr>
        <p:txBody>
          <a:bodyPr anchor="t" rtlCol="false" tIns="0" lIns="0" bIns="0" rIns="0">
            <a:spAutoFit/>
          </a:bodyPr>
          <a:lstStyle/>
          <a:p>
            <a:pPr algn="ctr">
              <a:lnSpc>
                <a:spcPts val="2819"/>
              </a:lnSpc>
            </a:pPr>
            <a:r>
              <a:rPr lang="en-US" b="true" sz="1999">
                <a:solidFill>
                  <a:srgbClr val="FFFFFF"/>
                </a:solidFill>
                <a:latin typeface="Times New Roman Bold"/>
                <a:ea typeface="Times New Roman Bold"/>
                <a:cs typeface="Times New Roman Bold"/>
                <a:sym typeface="Times New Roman Bold"/>
              </a:rPr>
              <a:t>Gambar 6.</a:t>
            </a:r>
            <a:r>
              <a:rPr lang="en-US" sz="1999">
                <a:solidFill>
                  <a:srgbClr val="FFFFFF"/>
                </a:solidFill>
                <a:latin typeface="Times New Roman"/>
                <a:ea typeface="Times New Roman"/>
                <a:cs typeface="Times New Roman"/>
                <a:sym typeface="Times New Roman"/>
              </a:rPr>
              <a:t> Hasil </a:t>
            </a:r>
            <a:r>
              <a:rPr lang="en-US" sz="1999" i="true">
                <a:solidFill>
                  <a:srgbClr val="FFFFFF"/>
                </a:solidFill>
                <a:latin typeface="Times New Roman Italics"/>
                <a:ea typeface="Times New Roman Italics"/>
                <a:cs typeface="Times New Roman Italics"/>
                <a:sym typeface="Times New Roman Italics"/>
              </a:rPr>
              <a:t>Forcasting</a:t>
            </a:r>
            <a:r>
              <a:rPr lang="en-US" sz="1999">
                <a:solidFill>
                  <a:srgbClr val="FFFFFF"/>
                </a:solidFill>
                <a:latin typeface="Times New Roman"/>
                <a:ea typeface="Times New Roman"/>
                <a:cs typeface="Times New Roman"/>
                <a:sym typeface="Times New Roman"/>
              </a:rPr>
              <a:t> Produksi Gula di Indonesia</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9525753"/>
            <a:ext cx="19356844" cy="761247"/>
            <a:chOff x="0" y="0"/>
            <a:chExt cx="4417497" cy="173727"/>
          </a:xfrm>
        </p:grpSpPr>
        <p:sp>
          <p:nvSpPr>
            <p:cNvPr name="Freeform 3" id="3"/>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4" id="4"/>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482642" y="9525753"/>
            <a:ext cx="9642517" cy="1371229"/>
            <a:chOff x="0" y="0"/>
            <a:chExt cx="811468" cy="115396"/>
          </a:xfrm>
        </p:grpSpPr>
        <p:sp>
          <p:nvSpPr>
            <p:cNvPr name="Freeform 6" id="6"/>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7" id="7"/>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2589027">
            <a:off x="16663914" y="-965268"/>
            <a:ext cx="4570576" cy="2850877"/>
            <a:chOff x="0" y="0"/>
            <a:chExt cx="1303095" cy="812800"/>
          </a:xfrm>
        </p:grpSpPr>
        <p:sp>
          <p:nvSpPr>
            <p:cNvPr name="Freeform 9" id="9"/>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0" id="10"/>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3896500" y="-433653"/>
            <a:ext cx="13066402" cy="1238225"/>
            <a:chOff x="0" y="0"/>
            <a:chExt cx="1527407" cy="144743"/>
          </a:xfrm>
        </p:grpSpPr>
        <p:sp>
          <p:nvSpPr>
            <p:cNvPr name="Freeform 12" id="12"/>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3" id="13"/>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0166351" y="10181"/>
            <a:ext cx="4935870" cy="619684"/>
            <a:chOff x="0" y="0"/>
            <a:chExt cx="1219374" cy="153089"/>
          </a:xfrm>
        </p:grpSpPr>
        <p:sp>
          <p:nvSpPr>
            <p:cNvPr name="Freeform 15" id="15"/>
            <p:cNvSpPr/>
            <p:nvPr/>
          </p:nvSpPr>
          <p:spPr>
            <a:xfrm flipH="false" flipV="false" rot="0">
              <a:off x="0" y="0"/>
              <a:ext cx="1219374" cy="153089"/>
            </a:xfrm>
            <a:custGeom>
              <a:avLst/>
              <a:gdLst/>
              <a:ahLst/>
              <a:cxnLst/>
              <a:rect r="r" b="b" t="t" l="l"/>
              <a:pathLst>
                <a:path h="153089" w="1219374">
                  <a:moveTo>
                    <a:pt x="1016174" y="0"/>
                  </a:moveTo>
                  <a:lnTo>
                    <a:pt x="0" y="0"/>
                  </a:lnTo>
                  <a:lnTo>
                    <a:pt x="203200" y="153089"/>
                  </a:lnTo>
                  <a:lnTo>
                    <a:pt x="1219374" y="153089"/>
                  </a:lnTo>
                  <a:lnTo>
                    <a:pt x="1016174" y="0"/>
                  </a:lnTo>
                  <a:close/>
                </a:path>
              </a:pathLst>
            </a:custGeom>
            <a:solidFill>
              <a:srgbClr val="144158"/>
            </a:solidFill>
          </p:spPr>
        </p:sp>
        <p:sp>
          <p:nvSpPr>
            <p:cNvPr name="TextBox 16" id="16"/>
            <p:cNvSpPr txBox="true"/>
            <p:nvPr/>
          </p:nvSpPr>
          <p:spPr>
            <a:xfrm>
              <a:off x="101600" y="-38100"/>
              <a:ext cx="1016174" cy="191189"/>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2232147" y="320023"/>
            <a:ext cx="5740148" cy="1049694"/>
            <a:chOff x="0" y="0"/>
            <a:chExt cx="1511808" cy="276463"/>
          </a:xfrm>
        </p:grpSpPr>
        <p:sp>
          <p:nvSpPr>
            <p:cNvPr name="Freeform 18" id="18"/>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19" id="19"/>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12737569" y="371556"/>
            <a:ext cx="4729302" cy="946628"/>
            <a:chOff x="0" y="0"/>
            <a:chExt cx="6305736" cy="1262171"/>
          </a:xfrm>
        </p:grpSpPr>
        <p:sp>
          <p:nvSpPr>
            <p:cNvPr name="Freeform 21" id="21"/>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22" id="22"/>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23" id="23"/>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sp>
        <p:nvSpPr>
          <p:cNvPr name="TextBox 24" id="24"/>
          <p:cNvSpPr txBox="true"/>
          <p:nvPr/>
        </p:nvSpPr>
        <p:spPr>
          <a:xfrm rot="0">
            <a:off x="348902" y="9671084"/>
            <a:ext cx="12133740" cy="38486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25" id="25"/>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21</a:t>
            </a:r>
          </a:p>
        </p:txBody>
      </p:sp>
      <p:sp>
        <p:nvSpPr>
          <p:cNvPr name="TextBox 26" id="26"/>
          <p:cNvSpPr txBox="true"/>
          <p:nvPr/>
        </p:nvSpPr>
        <p:spPr>
          <a:xfrm rot="0">
            <a:off x="1028700" y="1217317"/>
            <a:ext cx="7939101" cy="982346"/>
          </a:xfrm>
          <a:prstGeom prst="rect">
            <a:avLst/>
          </a:prstGeom>
        </p:spPr>
        <p:txBody>
          <a:bodyPr anchor="t" rtlCol="false" tIns="0" lIns="0" bIns="0" rIns="0">
            <a:spAutoFit/>
          </a:bodyPr>
          <a:lstStyle/>
          <a:p>
            <a:pPr algn="l">
              <a:lnSpc>
                <a:spcPts val="7039"/>
              </a:lnSpc>
            </a:pPr>
            <a:r>
              <a:rPr lang="en-US" sz="5499" b="true">
                <a:solidFill>
                  <a:srgbClr val="002C4F"/>
                </a:solidFill>
                <a:latin typeface="Times New Roman Bold"/>
                <a:ea typeface="Times New Roman Bold"/>
                <a:cs typeface="Times New Roman Bold"/>
                <a:sym typeface="Times New Roman Bold"/>
              </a:rPr>
              <a:t>EVALUASI MODEL</a:t>
            </a:r>
          </a:p>
        </p:txBody>
      </p:sp>
      <p:sp>
        <p:nvSpPr>
          <p:cNvPr name="TextBox 27" id="27"/>
          <p:cNvSpPr txBox="true"/>
          <p:nvPr/>
        </p:nvSpPr>
        <p:spPr>
          <a:xfrm rot="0">
            <a:off x="8068693" y="2866414"/>
            <a:ext cx="9112135" cy="5734050"/>
          </a:xfrm>
          <a:prstGeom prst="rect">
            <a:avLst/>
          </a:prstGeom>
        </p:spPr>
        <p:txBody>
          <a:bodyPr anchor="t" rtlCol="false" tIns="0" lIns="0" bIns="0" rIns="0">
            <a:spAutoFit/>
          </a:bodyPr>
          <a:lstStyle/>
          <a:p>
            <a:pPr algn="just">
              <a:lnSpc>
                <a:spcPts val="3524"/>
              </a:lnSpc>
            </a:pPr>
            <a:r>
              <a:rPr lang="en-US" sz="2499">
                <a:solidFill>
                  <a:srgbClr val="000000"/>
                </a:solidFill>
                <a:latin typeface="Times New Roman"/>
                <a:ea typeface="Times New Roman"/>
                <a:cs typeface="Times New Roman"/>
                <a:sym typeface="Times New Roman"/>
              </a:rPr>
              <a:t>Hasil evaluasi model SARIMA yang ditunjukkan pada </a:t>
            </a:r>
            <a:r>
              <a:rPr lang="en-US" b="true" sz="2499">
                <a:solidFill>
                  <a:srgbClr val="000000"/>
                </a:solidFill>
                <a:latin typeface="Times New Roman Bold"/>
                <a:ea typeface="Times New Roman Bold"/>
                <a:cs typeface="Times New Roman Bold"/>
                <a:sym typeface="Times New Roman Bold"/>
              </a:rPr>
              <a:t>Tabel 7</a:t>
            </a:r>
            <a:r>
              <a:rPr lang="en-US" sz="2499">
                <a:solidFill>
                  <a:srgbClr val="000000"/>
                </a:solidFill>
                <a:latin typeface="Times New Roman"/>
                <a:ea typeface="Times New Roman"/>
                <a:cs typeface="Times New Roman"/>
                <a:sym typeface="Times New Roman"/>
              </a:rPr>
              <a:t>, menunjukkan bahwa model ini memiliki kinerja yang </a:t>
            </a:r>
            <a:r>
              <a:rPr lang="en-US" b="true" sz="2499">
                <a:solidFill>
                  <a:srgbClr val="D9251C"/>
                </a:solidFill>
                <a:latin typeface="Times New Roman Bold"/>
                <a:ea typeface="Times New Roman Bold"/>
                <a:cs typeface="Times New Roman Bold"/>
                <a:sym typeface="Times New Roman Bold"/>
              </a:rPr>
              <a:t>cukup baik</a:t>
            </a:r>
            <a:r>
              <a:rPr lang="en-US" sz="2499">
                <a:solidFill>
                  <a:srgbClr val="000000"/>
                </a:solidFill>
                <a:latin typeface="Times New Roman"/>
                <a:ea typeface="Times New Roman"/>
                <a:cs typeface="Times New Roman"/>
                <a:sym typeface="Times New Roman"/>
              </a:rPr>
              <a:t> meskipun ada beberapa kesalahan yang perlu diperbaiki. Nilai </a:t>
            </a:r>
            <a:r>
              <a:rPr lang="en-US" b="true" sz="2499" i="true">
                <a:solidFill>
                  <a:srgbClr val="D9251C"/>
                </a:solidFill>
                <a:latin typeface="Times New Roman Bold Italics"/>
                <a:ea typeface="Times New Roman Bold Italics"/>
                <a:cs typeface="Times New Roman Bold Italics"/>
                <a:sym typeface="Times New Roman Bold Italics"/>
              </a:rPr>
              <a:t>Root Mean Square Error</a:t>
            </a:r>
            <a:r>
              <a:rPr lang="en-US" b="true" sz="2499">
                <a:solidFill>
                  <a:srgbClr val="D9251C"/>
                </a:solidFill>
                <a:latin typeface="Times New Roman Bold"/>
                <a:ea typeface="Times New Roman Bold"/>
                <a:cs typeface="Times New Roman Bold"/>
                <a:sym typeface="Times New Roman Bold"/>
              </a:rPr>
              <a:t> (RMSE)</a:t>
            </a:r>
            <a:r>
              <a:rPr lang="en-US" sz="2499">
                <a:solidFill>
                  <a:srgbClr val="000000"/>
                </a:solidFill>
                <a:latin typeface="Times New Roman"/>
                <a:ea typeface="Times New Roman"/>
                <a:cs typeface="Times New Roman"/>
                <a:sym typeface="Times New Roman"/>
              </a:rPr>
              <a:t> sebesar </a:t>
            </a:r>
            <a:r>
              <a:rPr lang="en-US" b="true" sz="2499">
                <a:solidFill>
                  <a:srgbClr val="D9251C"/>
                </a:solidFill>
                <a:latin typeface="Times New Roman Bold"/>
                <a:ea typeface="Times New Roman Bold"/>
                <a:cs typeface="Times New Roman Bold"/>
                <a:sym typeface="Times New Roman Bold"/>
              </a:rPr>
              <a:t>47,704.29</a:t>
            </a:r>
            <a:r>
              <a:rPr lang="en-US" sz="2499">
                <a:solidFill>
                  <a:srgbClr val="000000"/>
                </a:solidFill>
                <a:latin typeface="Times New Roman"/>
                <a:ea typeface="Times New Roman"/>
                <a:cs typeface="Times New Roman"/>
                <a:sym typeface="Times New Roman"/>
              </a:rPr>
              <a:t> mengindikasikan adanya </a:t>
            </a:r>
            <a:r>
              <a:rPr lang="en-US" b="true" sz="2499">
                <a:solidFill>
                  <a:srgbClr val="D9251C"/>
                </a:solidFill>
                <a:latin typeface="Times New Roman Bold"/>
                <a:ea typeface="Times New Roman Bold"/>
                <a:cs typeface="Times New Roman Bold"/>
                <a:sym typeface="Times New Roman Bold"/>
              </a:rPr>
              <a:t>deviasi yang signifikan antara prediksi dan nilai aktual</a:t>
            </a:r>
            <a:r>
              <a:rPr lang="en-US" sz="2499">
                <a:solidFill>
                  <a:srgbClr val="000000"/>
                </a:solidFill>
                <a:latin typeface="Times New Roman"/>
                <a:ea typeface="Times New Roman"/>
                <a:cs typeface="Times New Roman"/>
                <a:sym typeface="Times New Roman"/>
              </a:rPr>
              <a:t>. Selain itu, </a:t>
            </a:r>
            <a:r>
              <a:rPr lang="en-US" b="true" sz="2499" i="true">
                <a:solidFill>
                  <a:srgbClr val="D9251C"/>
                </a:solidFill>
                <a:latin typeface="Times New Roman Bold Italics"/>
                <a:ea typeface="Times New Roman Bold Italics"/>
                <a:cs typeface="Times New Roman Bold Italics"/>
                <a:sym typeface="Times New Roman Bold Italics"/>
              </a:rPr>
              <a:t>Mean Absolute Error</a:t>
            </a:r>
            <a:r>
              <a:rPr lang="en-US" b="true" sz="2499">
                <a:solidFill>
                  <a:srgbClr val="D9251C"/>
                </a:solidFill>
                <a:latin typeface="Times New Roman Bold"/>
                <a:ea typeface="Times New Roman Bold"/>
                <a:cs typeface="Times New Roman Bold"/>
                <a:sym typeface="Times New Roman Bold"/>
              </a:rPr>
              <a:t> (MAE)</a:t>
            </a:r>
            <a:r>
              <a:rPr lang="en-US" sz="2499">
                <a:solidFill>
                  <a:srgbClr val="000000"/>
                </a:solidFill>
                <a:latin typeface="Times New Roman"/>
                <a:ea typeface="Times New Roman"/>
                <a:cs typeface="Times New Roman"/>
                <a:sym typeface="Times New Roman"/>
              </a:rPr>
              <a:t> sebesar </a:t>
            </a:r>
            <a:r>
              <a:rPr lang="en-US" b="true" sz="2499">
                <a:solidFill>
                  <a:srgbClr val="D9251C"/>
                </a:solidFill>
                <a:latin typeface="Times New Roman Bold"/>
                <a:ea typeface="Times New Roman Bold"/>
                <a:cs typeface="Times New Roman Bold"/>
                <a:sym typeface="Times New Roman Bold"/>
              </a:rPr>
              <a:t>40,360.83</a:t>
            </a:r>
            <a:r>
              <a:rPr lang="en-US" sz="2499">
                <a:solidFill>
                  <a:srgbClr val="000000"/>
                </a:solidFill>
                <a:latin typeface="Times New Roman"/>
                <a:ea typeface="Times New Roman"/>
                <a:cs typeface="Times New Roman"/>
                <a:sym typeface="Times New Roman"/>
              </a:rPr>
              <a:t> menunjukkan bahwa </a:t>
            </a:r>
            <a:r>
              <a:rPr lang="en-US" b="true" sz="2499">
                <a:solidFill>
                  <a:srgbClr val="D9251C"/>
                </a:solidFill>
                <a:latin typeface="Times New Roman Bold"/>
                <a:ea typeface="Times New Roman Bold"/>
                <a:cs typeface="Times New Roman Bold"/>
                <a:sym typeface="Times New Roman Bold"/>
              </a:rPr>
              <a:t>kesalahan absolut</a:t>
            </a:r>
            <a:r>
              <a:rPr lang="en-US" sz="2499">
                <a:solidFill>
                  <a:srgbClr val="000000"/>
                </a:solidFill>
                <a:latin typeface="Times New Roman"/>
                <a:ea typeface="Times New Roman"/>
                <a:cs typeface="Times New Roman"/>
                <a:sym typeface="Times New Roman"/>
              </a:rPr>
              <a:t> rata-rata masih </a:t>
            </a:r>
            <a:r>
              <a:rPr lang="en-US" b="true" sz="2499">
                <a:solidFill>
                  <a:srgbClr val="D9251C"/>
                </a:solidFill>
                <a:latin typeface="Times New Roman Bold"/>
                <a:ea typeface="Times New Roman Bold"/>
                <a:cs typeface="Times New Roman Bold"/>
                <a:sym typeface="Times New Roman Bold"/>
              </a:rPr>
              <a:t>cukup tinggi</a:t>
            </a:r>
            <a:r>
              <a:rPr lang="en-US" sz="2499">
                <a:solidFill>
                  <a:srgbClr val="000000"/>
                </a:solidFill>
                <a:latin typeface="Times New Roman"/>
                <a:ea typeface="Times New Roman"/>
                <a:cs typeface="Times New Roman"/>
                <a:sym typeface="Times New Roman"/>
              </a:rPr>
              <a:t>. </a:t>
            </a:r>
            <a:r>
              <a:rPr lang="en-US" b="true" sz="2499" i="true">
                <a:solidFill>
                  <a:srgbClr val="D9251C"/>
                </a:solidFill>
                <a:latin typeface="Times New Roman Bold Italics"/>
                <a:ea typeface="Times New Roman Bold Italics"/>
                <a:cs typeface="Times New Roman Bold Italics"/>
                <a:sym typeface="Times New Roman Bold Italics"/>
              </a:rPr>
              <a:t>Mean Absolute Percentage Error</a:t>
            </a:r>
            <a:r>
              <a:rPr lang="en-US" sz="2499">
                <a:solidFill>
                  <a:srgbClr val="000000"/>
                </a:solidFill>
                <a:latin typeface="Times New Roman"/>
                <a:ea typeface="Times New Roman"/>
                <a:cs typeface="Times New Roman"/>
                <a:sym typeface="Times New Roman"/>
              </a:rPr>
              <a:t> </a:t>
            </a:r>
            <a:r>
              <a:rPr lang="en-US" b="true" sz="2499">
                <a:solidFill>
                  <a:srgbClr val="D9251C"/>
                </a:solidFill>
                <a:latin typeface="Times New Roman Bold"/>
                <a:ea typeface="Times New Roman Bold"/>
                <a:cs typeface="Times New Roman Bold"/>
                <a:sym typeface="Times New Roman Bold"/>
              </a:rPr>
              <a:t>(MAPE)</a:t>
            </a:r>
            <a:r>
              <a:rPr lang="en-US" sz="2499">
                <a:solidFill>
                  <a:srgbClr val="000000"/>
                </a:solidFill>
                <a:latin typeface="Times New Roman"/>
                <a:ea typeface="Times New Roman"/>
                <a:cs typeface="Times New Roman"/>
                <a:sym typeface="Times New Roman"/>
              </a:rPr>
              <a:t> sebesar </a:t>
            </a:r>
            <a:r>
              <a:rPr lang="en-US" b="true" sz="2499">
                <a:solidFill>
                  <a:srgbClr val="D9251C"/>
                </a:solidFill>
                <a:latin typeface="Times New Roman Bold"/>
                <a:ea typeface="Times New Roman Bold"/>
                <a:cs typeface="Times New Roman Bold"/>
                <a:sym typeface="Times New Roman Bold"/>
              </a:rPr>
              <a:t>17.38%</a:t>
            </a:r>
            <a:r>
              <a:rPr lang="en-US" sz="2499">
                <a:solidFill>
                  <a:srgbClr val="000000"/>
                </a:solidFill>
                <a:latin typeface="Times New Roman"/>
                <a:ea typeface="Times New Roman"/>
                <a:cs typeface="Times New Roman"/>
                <a:sym typeface="Times New Roman"/>
              </a:rPr>
              <a:t> menunjukkan </a:t>
            </a:r>
            <a:r>
              <a:rPr lang="en-US" b="true" sz="2499">
                <a:solidFill>
                  <a:srgbClr val="D9251C"/>
                </a:solidFill>
                <a:latin typeface="Times New Roman Bold"/>
                <a:ea typeface="Times New Roman Bold"/>
                <a:cs typeface="Times New Roman Bold"/>
                <a:sym typeface="Times New Roman Bold"/>
              </a:rPr>
              <a:t>kesalahan prediksi</a:t>
            </a:r>
            <a:r>
              <a:rPr lang="en-US" sz="2499">
                <a:solidFill>
                  <a:srgbClr val="000000"/>
                </a:solidFill>
                <a:latin typeface="Times New Roman"/>
                <a:ea typeface="Times New Roman"/>
                <a:cs typeface="Times New Roman"/>
                <a:sym typeface="Times New Roman"/>
              </a:rPr>
              <a:t> dalam bentuk persentase yang </a:t>
            </a:r>
            <a:r>
              <a:rPr lang="en-US" b="true" sz="2499">
                <a:solidFill>
                  <a:srgbClr val="D9251C"/>
                </a:solidFill>
                <a:latin typeface="Times New Roman Bold"/>
                <a:ea typeface="Times New Roman Bold"/>
                <a:cs typeface="Times New Roman Bold"/>
                <a:sym typeface="Times New Roman Bold"/>
              </a:rPr>
              <a:t>cukup signifikan,</a:t>
            </a:r>
            <a:r>
              <a:rPr lang="en-US" sz="2499">
                <a:solidFill>
                  <a:srgbClr val="000000"/>
                </a:solidFill>
                <a:latin typeface="Times New Roman"/>
                <a:ea typeface="Times New Roman"/>
                <a:cs typeface="Times New Roman"/>
                <a:sym typeface="Times New Roman"/>
              </a:rPr>
              <a:t> </a:t>
            </a:r>
            <a:r>
              <a:rPr lang="en-US" b="true" sz="2499">
                <a:solidFill>
                  <a:srgbClr val="D9251C"/>
                </a:solidFill>
                <a:latin typeface="Times New Roman Bold"/>
                <a:ea typeface="Times New Roman Bold"/>
                <a:cs typeface="Times New Roman Bold"/>
                <a:sym typeface="Times New Roman Bold"/>
              </a:rPr>
              <a:t>namun masih dalam batas toleransi.</a:t>
            </a:r>
            <a:r>
              <a:rPr lang="en-US" sz="2499">
                <a:solidFill>
                  <a:srgbClr val="000000"/>
                </a:solidFill>
                <a:latin typeface="Times New Roman"/>
                <a:ea typeface="Times New Roman"/>
                <a:cs typeface="Times New Roman"/>
                <a:sym typeface="Times New Roman"/>
              </a:rPr>
              <a:t> Secara keseluruhan, meskipun model ini memberikan prediksi yang cukup baik, masih ada ruang untuk perbaikan guna meningkatkan akurasi dan mengurangi kesalahan prediksi.</a:t>
            </a:r>
          </a:p>
        </p:txBody>
      </p:sp>
      <p:sp>
        <p:nvSpPr>
          <p:cNvPr name="TextBox 28" id="28"/>
          <p:cNvSpPr txBox="true"/>
          <p:nvPr/>
        </p:nvSpPr>
        <p:spPr>
          <a:xfrm rot="0">
            <a:off x="1028700" y="3084717"/>
            <a:ext cx="6227588" cy="476250"/>
          </a:xfrm>
          <a:prstGeom prst="rect">
            <a:avLst/>
          </a:prstGeom>
        </p:spPr>
        <p:txBody>
          <a:bodyPr anchor="t" rtlCol="false" tIns="0" lIns="0" bIns="0" rIns="0">
            <a:spAutoFit/>
          </a:bodyPr>
          <a:lstStyle/>
          <a:p>
            <a:pPr algn="ctr">
              <a:lnSpc>
                <a:spcPts val="3524"/>
              </a:lnSpc>
            </a:pPr>
            <a:r>
              <a:rPr lang="en-US" b="true" sz="2499">
                <a:solidFill>
                  <a:srgbClr val="000000"/>
                </a:solidFill>
                <a:latin typeface="Times New Roman Bold"/>
                <a:ea typeface="Times New Roman Bold"/>
                <a:cs typeface="Times New Roman Bold"/>
                <a:sym typeface="Times New Roman Bold"/>
              </a:rPr>
              <a:t>Tabel 6.</a:t>
            </a:r>
            <a:r>
              <a:rPr lang="en-US" sz="2499">
                <a:solidFill>
                  <a:srgbClr val="000000"/>
                </a:solidFill>
                <a:latin typeface="Times New Roman"/>
                <a:ea typeface="Times New Roman"/>
                <a:cs typeface="Times New Roman"/>
                <a:sym typeface="Times New Roman"/>
              </a:rPr>
              <a:t> Evaluasi Model SARIMA</a:t>
            </a:r>
          </a:p>
        </p:txBody>
      </p:sp>
      <p:sp>
        <p:nvSpPr>
          <p:cNvPr name="AutoShape 29" id="29"/>
          <p:cNvSpPr/>
          <p:nvPr/>
        </p:nvSpPr>
        <p:spPr>
          <a:xfrm>
            <a:off x="1028700" y="2180613"/>
            <a:ext cx="781916" cy="0"/>
          </a:xfrm>
          <a:prstGeom prst="line">
            <a:avLst/>
          </a:prstGeom>
          <a:ln cap="flat" w="38100">
            <a:solidFill>
              <a:srgbClr val="0CA3B3"/>
            </a:solidFill>
            <a:prstDash val="solid"/>
            <a:headEnd type="none" len="sm" w="sm"/>
            <a:tailEnd type="none" len="sm" w="sm"/>
          </a:ln>
        </p:spPr>
      </p:sp>
      <p:graphicFrame>
        <p:nvGraphicFramePr>
          <p:cNvPr name="Table 30" id="30"/>
          <p:cNvGraphicFramePr>
            <a:graphicFrameLocks noGrp="true"/>
          </p:cNvGraphicFramePr>
          <p:nvPr/>
        </p:nvGraphicFramePr>
        <p:xfrm>
          <a:off x="1028700" y="3834284"/>
          <a:ext cx="6227588" cy="4663540"/>
        </p:xfrm>
        <a:graphic>
          <a:graphicData uri="http://schemas.openxmlformats.org/drawingml/2006/table">
            <a:tbl>
              <a:tblPr/>
              <a:tblGrid>
                <a:gridCol w="3054961"/>
                <a:gridCol w="3172627"/>
              </a:tblGrid>
              <a:tr h="898984">
                <a:tc>
                  <a:txBody>
                    <a:bodyPr anchor="t" rtlCol="false"/>
                    <a:lstStyle/>
                    <a:p>
                      <a:pPr algn="ctr">
                        <a:lnSpc>
                          <a:spcPts val="2659"/>
                        </a:lnSpc>
                        <a:defRPr/>
                      </a:pPr>
                      <a:r>
                        <a:rPr lang="en-US" sz="1899" b="true">
                          <a:solidFill>
                            <a:srgbClr val="FFFFFF"/>
                          </a:solidFill>
                          <a:latin typeface="Canva Sans Bold"/>
                          <a:ea typeface="Canva Sans Bold"/>
                          <a:cs typeface="Canva Sans Bold"/>
                          <a:sym typeface="Canva Sans Bold"/>
                        </a:rPr>
                        <a:t>Metrik</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44158"/>
                    </a:solidFill>
                  </a:tcPr>
                </a:tc>
                <a:tc>
                  <a:txBody>
                    <a:bodyPr anchor="t" rtlCol="false"/>
                    <a:lstStyle/>
                    <a:p>
                      <a:pPr algn="ctr">
                        <a:lnSpc>
                          <a:spcPts val="2659"/>
                        </a:lnSpc>
                        <a:defRPr/>
                      </a:pPr>
                      <a:r>
                        <a:rPr lang="en-US" sz="1899" b="true">
                          <a:solidFill>
                            <a:srgbClr val="FFFFFF"/>
                          </a:solidFill>
                          <a:latin typeface="Canva Sans Bold"/>
                          <a:ea typeface="Canva Sans Bold"/>
                          <a:cs typeface="Canva Sans Bold"/>
                          <a:sym typeface="Canva Sans Bold"/>
                        </a:rPr>
                        <a:t>Nilai Evaluasi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solidFill>
                      <a:srgbClr val="144158"/>
                    </a:solidFill>
                  </a:tcPr>
                </a:tc>
              </a:tr>
              <a:tr h="1142811">
                <a:tc>
                  <a:txBody>
                    <a:bodyPr anchor="t" rtlCol="false"/>
                    <a:lstStyle/>
                    <a:p>
                      <a:pPr algn="ctr">
                        <a:lnSpc>
                          <a:spcPts val="2659"/>
                        </a:lnSpc>
                        <a:defRPr/>
                      </a:pPr>
                      <a:r>
                        <a:rPr lang="en-US" b="true" sz="1899" i="true">
                          <a:solidFill>
                            <a:srgbClr val="000000"/>
                          </a:solidFill>
                          <a:latin typeface="Canva Sans Bold Italics"/>
                          <a:ea typeface="Canva Sans Bold Italics"/>
                          <a:cs typeface="Canva Sans Bold Italics"/>
                          <a:sym typeface="Canva Sans Bold Italics"/>
                        </a:rPr>
                        <a:t>Root Mean Square Error </a:t>
                      </a:r>
                      <a:r>
                        <a:rPr lang="en-US" sz="1899" b="true">
                          <a:solidFill>
                            <a:srgbClr val="000000"/>
                          </a:solidFill>
                          <a:latin typeface="Canva Sans Bold"/>
                          <a:ea typeface="Canva Sans Bold"/>
                          <a:cs typeface="Canva Sans Bold"/>
                          <a:sym typeface="Canva Sans Bold"/>
                        </a:rPr>
                        <a:t>(RMSE)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47,704.29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142811">
                <a:tc>
                  <a:txBody>
                    <a:bodyPr anchor="t" rtlCol="false"/>
                    <a:lstStyle/>
                    <a:p>
                      <a:pPr algn="ctr">
                        <a:lnSpc>
                          <a:spcPts val="2659"/>
                        </a:lnSpc>
                        <a:defRPr/>
                      </a:pPr>
                      <a:r>
                        <a:rPr lang="en-US" b="true" sz="1899" i="true">
                          <a:solidFill>
                            <a:srgbClr val="000000"/>
                          </a:solidFill>
                          <a:latin typeface="Canva Sans Bold Italics"/>
                          <a:ea typeface="Canva Sans Bold Italics"/>
                          <a:cs typeface="Canva Sans Bold Italics"/>
                          <a:sym typeface="Canva Sans Bold Italics"/>
                        </a:rPr>
                        <a:t>Mean Absolute Error</a:t>
                      </a:r>
                      <a:r>
                        <a:rPr lang="en-US" sz="1899" b="true">
                          <a:solidFill>
                            <a:srgbClr val="000000"/>
                          </a:solidFill>
                          <a:latin typeface="Canva Sans Bold"/>
                          <a:ea typeface="Canva Sans Bold"/>
                          <a:cs typeface="Canva Sans Bold"/>
                          <a:sym typeface="Canva Sans Bold"/>
                        </a:rPr>
                        <a:t> (MAE)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40,360.83</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478933">
                <a:tc>
                  <a:txBody>
                    <a:bodyPr anchor="t" rtlCol="false"/>
                    <a:lstStyle/>
                    <a:p>
                      <a:pPr algn="ctr">
                        <a:lnSpc>
                          <a:spcPts val="2659"/>
                        </a:lnSpc>
                        <a:defRPr/>
                      </a:pPr>
                      <a:r>
                        <a:rPr lang="en-US" b="true" sz="1899" i="true">
                          <a:solidFill>
                            <a:srgbClr val="000000"/>
                          </a:solidFill>
                          <a:latin typeface="Canva Sans Bold Italics"/>
                          <a:ea typeface="Canva Sans Bold Italics"/>
                          <a:cs typeface="Canva Sans Bold Italics"/>
                          <a:sym typeface="Canva Sans Bold Italics"/>
                        </a:rPr>
                        <a:t>Mean Absolute Percentage Error</a:t>
                      </a:r>
                      <a:r>
                        <a:rPr lang="en-US" sz="1899" b="true">
                          <a:solidFill>
                            <a:srgbClr val="000000"/>
                          </a:solidFill>
                          <a:latin typeface="Canva Sans Bold"/>
                          <a:ea typeface="Canva Sans Bold"/>
                          <a:cs typeface="Canva Sans Bold"/>
                          <a:sym typeface="Canva Sans Bold"/>
                        </a:rPr>
                        <a:t> (MAPE)</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ctr">
                        <a:lnSpc>
                          <a:spcPts val="2659"/>
                        </a:lnSpc>
                        <a:defRPr/>
                      </a:pPr>
                      <a:r>
                        <a:rPr lang="en-US" sz="1899">
                          <a:solidFill>
                            <a:srgbClr val="000000"/>
                          </a:solidFill>
                          <a:latin typeface="Canva Sans"/>
                          <a:ea typeface="Canva Sans"/>
                          <a:cs typeface="Canva Sans"/>
                          <a:sym typeface="Canva Sans"/>
                        </a:rPr>
                        <a:t>17.38%</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589027">
            <a:off x="-2473845" y="8204909"/>
            <a:ext cx="4947690" cy="3086100"/>
            <a:chOff x="0" y="0"/>
            <a:chExt cx="1303095" cy="812800"/>
          </a:xfrm>
        </p:grpSpPr>
        <p:sp>
          <p:nvSpPr>
            <p:cNvPr name="Freeform 3" id="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4" id="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635906" y="9154707"/>
            <a:ext cx="14144497" cy="1186504"/>
            <a:chOff x="0" y="0"/>
            <a:chExt cx="1527407" cy="128126"/>
          </a:xfrm>
        </p:grpSpPr>
        <p:sp>
          <p:nvSpPr>
            <p:cNvPr name="Freeform 6" id="6"/>
            <p:cNvSpPr/>
            <p:nvPr/>
          </p:nvSpPr>
          <p:spPr>
            <a:xfrm flipH="false" flipV="false" rot="0">
              <a:off x="0" y="0"/>
              <a:ext cx="1527407" cy="128126"/>
            </a:xfrm>
            <a:custGeom>
              <a:avLst/>
              <a:gdLst/>
              <a:ahLst/>
              <a:cxnLst/>
              <a:rect r="r" b="b" t="t" l="l"/>
              <a:pathLst>
                <a:path h="128126" w="1527407">
                  <a:moveTo>
                    <a:pt x="1324207" y="0"/>
                  </a:moveTo>
                  <a:lnTo>
                    <a:pt x="0" y="0"/>
                  </a:lnTo>
                  <a:lnTo>
                    <a:pt x="203200" y="128126"/>
                  </a:lnTo>
                  <a:lnTo>
                    <a:pt x="1527407" y="128126"/>
                  </a:lnTo>
                  <a:lnTo>
                    <a:pt x="1324207" y="0"/>
                  </a:lnTo>
                  <a:close/>
                </a:path>
              </a:pathLst>
            </a:custGeom>
            <a:solidFill>
              <a:srgbClr val="BFA046"/>
            </a:solidFill>
          </p:spPr>
        </p:sp>
        <p:sp>
          <p:nvSpPr>
            <p:cNvPr name="TextBox 7" id="7"/>
            <p:cNvSpPr txBox="true"/>
            <p:nvPr/>
          </p:nvSpPr>
          <p:spPr>
            <a:xfrm>
              <a:off x="101600" y="-38100"/>
              <a:ext cx="1324207" cy="16622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6649855" y="9575641"/>
            <a:ext cx="14144497" cy="1340390"/>
            <a:chOff x="0" y="0"/>
            <a:chExt cx="1527407" cy="144743"/>
          </a:xfrm>
        </p:grpSpPr>
        <p:sp>
          <p:nvSpPr>
            <p:cNvPr name="Freeform 9" id="9"/>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0" id="10"/>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2589027">
            <a:off x="15814155" y="-868118"/>
            <a:ext cx="4947690" cy="3086100"/>
            <a:chOff x="0" y="0"/>
            <a:chExt cx="1303095" cy="812800"/>
          </a:xfrm>
        </p:grpSpPr>
        <p:sp>
          <p:nvSpPr>
            <p:cNvPr name="Freeform 12" id="12"/>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3" id="13"/>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2818405" y="-292640"/>
            <a:ext cx="14144497" cy="1340390"/>
            <a:chOff x="0" y="0"/>
            <a:chExt cx="1527407" cy="144743"/>
          </a:xfrm>
        </p:grpSpPr>
        <p:sp>
          <p:nvSpPr>
            <p:cNvPr name="Freeform 15" id="15"/>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6" id="16"/>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3044319" y="-670195"/>
            <a:ext cx="14144497" cy="1340390"/>
            <a:chOff x="0" y="0"/>
            <a:chExt cx="1527407" cy="144743"/>
          </a:xfrm>
        </p:grpSpPr>
        <p:sp>
          <p:nvSpPr>
            <p:cNvPr name="Freeform 18" id="18"/>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9" id="19"/>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830010" y="3803110"/>
            <a:ext cx="25234333" cy="2822564"/>
            <a:chOff x="0" y="0"/>
            <a:chExt cx="2724954" cy="304797"/>
          </a:xfrm>
        </p:grpSpPr>
        <p:sp>
          <p:nvSpPr>
            <p:cNvPr name="Freeform 21" id="21"/>
            <p:cNvSpPr/>
            <p:nvPr/>
          </p:nvSpPr>
          <p:spPr>
            <a:xfrm flipH="false" flipV="false" rot="0">
              <a:off x="0" y="0"/>
              <a:ext cx="2724954" cy="304797"/>
            </a:xfrm>
            <a:custGeom>
              <a:avLst/>
              <a:gdLst/>
              <a:ahLst/>
              <a:cxnLst/>
              <a:rect r="r" b="b" t="t" l="l"/>
              <a:pathLst>
                <a:path h="304797" w="2724954">
                  <a:moveTo>
                    <a:pt x="2521754" y="0"/>
                  </a:moveTo>
                  <a:lnTo>
                    <a:pt x="0" y="0"/>
                  </a:lnTo>
                  <a:lnTo>
                    <a:pt x="203200" y="304797"/>
                  </a:lnTo>
                  <a:lnTo>
                    <a:pt x="2724954" y="304797"/>
                  </a:lnTo>
                  <a:lnTo>
                    <a:pt x="2521754" y="0"/>
                  </a:lnTo>
                  <a:close/>
                </a:path>
              </a:pathLst>
            </a:custGeom>
            <a:solidFill>
              <a:srgbClr val="BFA046"/>
            </a:solidFill>
          </p:spPr>
        </p:sp>
        <p:sp>
          <p:nvSpPr>
            <p:cNvPr name="TextBox 22" id="22"/>
            <p:cNvSpPr txBox="true"/>
            <p:nvPr/>
          </p:nvSpPr>
          <p:spPr>
            <a:xfrm>
              <a:off x="101600" y="-38100"/>
              <a:ext cx="2521754" cy="342897"/>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2838319" y="2261456"/>
            <a:ext cx="4823132" cy="5764088"/>
            <a:chOff x="0" y="0"/>
            <a:chExt cx="747229" cy="893008"/>
          </a:xfrm>
        </p:grpSpPr>
        <p:sp>
          <p:nvSpPr>
            <p:cNvPr name="Freeform 24" id="24"/>
            <p:cNvSpPr/>
            <p:nvPr/>
          </p:nvSpPr>
          <p:spPr>
            <a:xfrm flipH="false" flipV="false" rot="0">
              <a:off x="0" y="0"/>
              <a:ext cx="747229" cy="893008"/>
            </a:xfrm>
            <a:custGeom>
              <a:avLst/>
              <a:gdLst/>
              <a:ahLst/>
              <a:cxnLst/>
              <a:rect r="r" b="b" t="t" l="l"/>
              <a:pathLst>
                <a:path h="893008" w="747229">
                  <a:moveTo>
                    <a:pt x="40129" y="0"/>
                  </a:moveTo>
                  <a:lnTo>
                    <a:pt x="707100" y="0"/>
                  </a:lnTo>
                  <a:cubicBezTo>
                    <a:pt x="729263" y="0"/>
                    <a:pt x="747229" y="17966"/>
                    <a:pt x="747229" y="40129"/>
                  </a:cubicBezTo>
                  <a:lnTo>
                    <a:pt x="747229" y="852879"/>
                  </a:lnTo>
                  <a:cubicBezTo>
                    <a:pt x="747229" y="863522"/>
                    <a:pt x="743002" y="873729"/>
                    <a:pt x="735476" y="881255"/>
                  </a:cubicBezTo>
                  <a:cubicBezTo>
                    <a:pt x="727950" y="888780"/>
                    <a:pt x="717743" y="893008"/>
                    <a:pt x="707100" y="893008"/>
                  </a:cubicBezTo>
                  <a:lnTo>
                    <a:pt x="40129" y="893008"/>
                  </a:lnTo>
                  <a:cubicBezTo>
                    <a:pt x="29486" y="893008"/>
                    <a:pt x="19279" y="888780"/>
                    <a:pt x="11754" y="881255"/>
                  </a:cubicBezTo>
                  <a:cubicBezTo>
                    <a:pt x="4228" y="873729"/>
                    <a:pt x="0" y="863522"/>
                    <a:pt x="0" y="852879"/>
                  </a:cubicBezTo>
                  <a:lnTo>
                    <a:pt x="0" y="40129"/>
                  </a:lnTo>
                  <a:cubicBezTo>
                    <a:pt x="0" y="29486"/>
                    <a:pt x="4228" y="19279"/>
                    <a:pt x="11754" y="11754"/>
                  </a:cubicBezTo>
                  <a:cubicBezTo>
                    <a:pt x="19279" y="4228"/>
                    <a:pt x="29486" y="0"/>
                    <a:pt x="40129" y="0"/>
                  </a:cubicBezTo>
                  <a:close/>
                </a:path>
              </a:pathLst>
            </a:custGeom>
            <a:blipFill>
              <a:blip r:embed="rId2"/>
              <a:stretch>
                <a:fillRect l="-39687" t="0" r="-39687" b="0"/>
              </a:stretch>
            </a:blipFill>
          </p:spPr>
        </p:sp>
      </p:grpSp>
      <p:sp>
        <p:nvSpPr>
          <p:cNvPr name="TextBox 25" id="25"/>
          <p:cNvSpPr txBox="true"/>
          <p:nvPr/>
        </p:nvSpPr>
        <p:spPr>
          <a:xfrm rot="0">
            <a:off x="1213972" y="4672791"/>
            <a:ext cx="11066939" cy="1162686"/>
          </a:xfrm>
          <a:prstGeom prst="rect">
            <a:avLst/>
          </a:prstGeom>
        </p:spPr>
        <p:txBody>
          <a:bodyPr anchor="t" rtlCol="false" tIns="0" lIns="0" bIns="0" rIns="0">
            <a:spAutoFit/>
          </a:bodyPr>
          <a:lstStyle/>
          <a:p>
            <a:pPr algn="ctr">
              <a:lnSpc>
                <a:spcPts val="8319"/>
              </a:lnSpc>
            </a:pPr>
            <a:r>
              <a:rPr lang="en-US" b="true" sz="6499">
                <a:solidFill>
                  <a:srgbClr val="F6FCFB"/>
                </a:solidFill>
                <a:latin typeface="Times New Roman Bold"/>
                <a:ea typeface="Times New Roman Bold"/>
                <a:cs typeface="Times New Roman Bold"/>
                <a:sym typeface="Times New Roman Bold"/>
              </a:rPr>
              <a:t>KESIMPULAN</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589027">
            <a:off x="15814155" y="-868118"/>
            <a:ext cx="4947690" cy="3086100"/>
            <a:chOff x="0" y="0"/>
            <a:chExt cx="1303095" cy="812800"/>
          </a:xfrm>
        </p:grpSpPr>
        <p:sp>
          <p:nvSpPr>
            <p:cNvPr name="Freeform 3" id="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4" id="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818405" y="-292640"/>
            <a:ext cx="14144497" cy="1340390"/>
            <a:chOff x="0" y="0"/>
            <a:chExt cx="1527407" cy="144743"/>
          </a:xfrm>
        </p:grpSpPr>
        <p:sp>
          <p:nvSpPr>
            <p:cNvPr name="Freeform 6" id="6"/>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7" id="7"/>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044319" y="-670195"/>
            <a:ext cx="14144497" cy="1340390"/>
            <a:chOff x="0" y="0"/>
            <a:chExt cx="1527407" cy="144743"/>
          </a:xfrm>
        </p:grpSpPr>
        <p:sp>
          <p:nvSpPr>
            <p:cNvPr name="Freeform 9" id="9"/>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0" id="10"/>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sp>
        <p:nvSpPr>
          <p:cNvPr name="AutoShape 11" id="11"/>
          <p:cNvSpPr/>
          <p:nvPr/>
        </p:nvSpPr>
        <p:spPr>
          <a:xfrm>
            <a:off x="8683156" y="2702714"/>
            <a:ext cx="781916" cy="0"/>
          </a:xfrm>
          <a:prstGeom prst="line">
            <a:avLst/>
          </a:prstGeom>
          <a:ln cap="flat" w="38100">
            <a:solidFill>
              <a:srgbClr val="0CA3B3"/>
            </a:solidFill>
            <a:prstDash val="solid"/>
            <a:headEnd type="none" len="sm" w="sm"/>
            <a:tailEnd type="none" len="sm" w="sm"/>
          </a:ln>
        </p:spPr>
      </p:sp>
      <p:sp>
        <p:nvSpPr>
          <p:cNvPr name="TextBox 12" id="12"/>
          <p:cNvSpPr txBox="true"/>
          <p:nvPr/>
        </p:nvSpPr>
        <p:spPr>
          <a:xfrm rot="0">
            <a:off x="708117" y="1747039"/>
            <a:ext cx="16731993" cy="889000"/>
          </a:xfrm>
          <a:prstGeom prst="rect">
            <a:avLst/>
          </a:prstGeom>
        </p:spPr>
        <p:txBody>
          <a:bodyPr anchor="t" rtlCol="false" tIns="0" lIns="0" bIns="0" rIns="0">
            <a:spAutoFit/>
          </a:bodyPr>
          <a:lstStyle/>
          <a:p>
            <a:pPr algn="ctr">
              <a:lnSpc>
                <a:spcPts val="6049"/>
              </a:lnSpc>
            </a:pPr>
            <a:r>
              <a:rPr lang="en-US" b="true" sz="5499">
                <a:solidFill>
                  <a:srgbClr val="062C3D"/>
                </a:solidFill>
                <a:latin typeface="Times New Roman Bold"/>
                <a:ea typeface="Times New Roman Bold"/>
                <a:cs typeface="Times New Roman Bold"/>
                <a:sym typeface="Times New Roman Bold"/>
              </a:rPr>
              <a:t>KESIMPULAN</a:t>
            </a:r>
          </a:p>
        </p:txBody>
      </p:sp>
      <p:sp>
        <p:nvSpPr>
          <p:cNvPr name="TextBox 13" id="13"/>
          <p:cNvSpPr txBox="true"/>
          <p:nvPr/>
        </p:nvSpPr>
        <p:spPr>
          <a:xfrm rot="0">
            <a:off x="386035" y="9907183"/>
            <a:ext cx="528407" cy="476275"/>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04</a:t>
            </a:r>
          </a:p>
        </p:txBody>
      </p:sp>
      <p:grpSp>
        <p:nvGrpSpPr>
          <p:cNvPr name="Group 14" id="14"/>
          <p:cNvGrpSpPr/>
          <p:nvPr/>
        </p:nvGrpSpPr>
        <p:grpSpPr>
          <a:xfrm rot="0">
            <a:off x="-6635906" y="9420225"/>
            <a:ext cx="14144497" cy="1186504"/>
            <a:chOff x="0" y="0"/>
            <a:chExt cx="1527407" cy="128126"/>
          </a:xfrm>
        </p:grpSpPr>
        <p:sp>
          <p:nvSpPr>
            <p:cNvPr name="Freeform 15" id="15"/>
            <p:cNvSpPr/>
            <p:nvPr/>
          </p:nvSpPr>
          <p:spPr>
            <a:xfrm flipH="false" flipV="false" rot="0">
              <a:off x="0" y="0"/>
              <a:ext cx="1527407" cy="128126"/>
            </a:xfrm>
            <a:custGeom>
              <a:avLst/>
              <a:gdLst/>
              <a:ahLst/>
              <a:cxnLst/>
              <a:rect r="r" b="b" t="t" l="l"/>
              <a:pathLst>
                <a:path h="128126" w="1527407">
                  <a:moveTo>
                    <a:pt x="1324207" y="0"/>
                  </a:moveTo>
                  <a:lnTo>
                    <a:pt x="0" y="0"/>
                  </a:lnTo>
                  <a:lnTo>
                    <a:pt x="203200" y="128126"/>
                  </a:lnTo>
                  <a:lnTo>
                    <a:pt x="1527407" y="128126"/>
                  </a:lnTo>
                  <a:lnTo>
                    <a:pt x="1324207" y="0"/>
                  </a:lnTo>
                  <a:close/>
                </a:path>
              </a:pathLst>
            </a:custGeom>
            <a:solidFill>
              <a:srgbClr val="BFA046"/>
            </a:solidFill>
          </p:spPr>
        </p:sp>
        <p:sp>
          <p:nvSpPr>
            <p:cNvPr name="TextBox 16" id="16"/>
            <p:cNvSpPr txBox="true"/>
            <p:nvPr/>
          </p:nvSpPr>
          <p:spPr>
            <a:xfrm>
              <a:off x="101600" y="-38100"/>
              <a:ext cx="1324207" cy="166226"/>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6649855" y="9841159"/>
            <a:ext cx="14144497" cy="1340390"/>
            <a:chOff x="0" y="0"/>
            <a:chExt cx="1527407" cy="144743"/>
          </a:xfrm>
        </p:grpSpPr>
        <p:sp>
          <p:nvSpPr>
            <p:cNvPr name="Freeform 18" id="18"/>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9" id="19"/>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830010" y="2946592"/>
            <a:ext cx="25234333" cy="1015784"/>
            <a:chOff x="0" y="0"/>
            <a:chExt cx="2724954" cy="109690"/>
          </a:xfrm>
        </p:grpSpPr>
        <p:sp>
          <p:nvSpPr>
            <p:cNvPr name="Freeform 21" id="21"/>
            <p:cNvSpPr/>
            <p:nvPr/>
          </p:nvSpPr>
          <p:spPr>
            <a:xfrm flipH="false" flipV="false" rot="0">
              <a:off x="0" y="0"/>
              <a:ext cx="2724954" cy="109690"/>
            </a:xfrm>
            <a:custGeom>
              <a:avLst/>
              <a:gdLst/>
              <a:ahLst/>
              <a:cxnLst/>
              <a:rect r="r" b="b" t="t" l="l"/>
              <a:pathLst>
                <a:path h="109690" w="2724954">
                  <a:moveTo>
                    <a:pt x="2521754" y="0"/>
                  </a:moveTo>
                  <a:lnTo>
                    <a:pt x="0" y="0"/>
                  </a:lnTo>
                  <a:lnTo>
                    <a:pt x="203200" y="109690"/>
                  </a:lnTo>
                  <a:lnTo>
                    <a:pt x="2724954" y="109690"/>
                  </a:lnTo>
                  <a:lnTo>
                    <a:pt x="2521754" y="0"/>
                  </a:lnTo>
                  <a:close/>
                </a:path>
              </a:pathLst>
            </a:custGeom>
            <a:solidFill>
              <a:srgbClr val="BFA046"/>
            </a:solidFill>
          </p:spPr>
        </p:sp>
        <p:sp>
          <p:nvSpPr>
            <p:cNvPr name="TextBox 22" id="22"/>
            <p:cNvSpPr txBox="true"/>
            <p:nvPr/>
          </p:nvSpPr>
          <p:spPr>
            <a:xfrm>
              <a:off x="101600" y="-38100"/>
              <a:ext cx="2521754" cy="147790"/>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002C4F"/>
                </a:solidFill>
                <a:latin typeface="Times New Roman Italics"/>
                <a:ea typeface="Times New Roman Italics"/>
                <a:cs typeface="Times New Roman Italics"/>
                <a:sym typeface="Times New Roman Italics"/>
              </a:rPr>
              <a:t>23</a:t>
            </a:r>
          </a:p>
        </p:txBody>
      </p:sp>
      <p:sp>
        <p:nvSpPr>
          <p:cNvPr name="TextBox 24" id="24"/>
          <p:cNvSpPr txBox="true"/>
          <p:nvPr/>
        </p:nvSpPr>
        <p:spPr>
          <a:xfrm rot="0">
            <a:off x="749064" y="3207669"/>
            <a:ext cx="16510236" cy="539750"/>
          </a:xfrm>
          <a:prstGeom prst="rect">
            <a:avLst/>
          </a:prstGeom>
        </p:spPr>
        <p:txBody>
          <a:bodyPr anchor="t" rtlCol="false" tIns="0" lIns="0" bIns="0" rIns="0">
            <a:spAutoFit/>
          </a:bodyPr>
          <a:lstStyle/>
          <a:p>
            <a:pPr algn="just">
              <a:lnSpc>
                <a:spcPts val="4149"/>
              </a:lnSpc>
            </a:pPr>
            <a:r>
              <a:rPr lang="en-US" sz="2499">
                <a:solidFill>
                  <a:srgbClr val="FFFFFF"/>
                </a:solidFill>
                <a:latin typeface="Times New Roman"/>
                <a:ea typeface="Times New Roman"/>
                <a:cs typeface="Times New Roman"/>
                <a:sym typeface="Times New Roman"/>
              </a:rPr>
              <a:t>Berdasarkan analisis dan pembahasan yang telah dilakukan dapat disimpulkan sebagai berikut.</a:t>
            </a:r>
          </a:p>
        </p:txBody>
      </p:sp>
      <p:sp>
        <p:nvSpPr>
          <p:cNvPr name="TextBox 25" id="25"/>
          <p:cNvSpPr txBox="true"/>
          <p:nvPr/>
        </p:nvSpPr>
        <p:spPr>
          <a:xfrm rot="0">
            <a:off x="1825170" y="4028472"/>
            <a:ext cx="15434130" cy="1464946"/>
          </a:xfrm>
          <a:prstGeom prst="rect">
            <a:avLst/>
          </a:prstGeom>
        </p:spPr>
        <p:txBody>
          <a:bodyPr anchor="t" rtlCol="false" tIns="0" lIns="0" bIns="0" rIns="0">
            <a:spAutoFit/>
          </a:bodyPr>
          <a:lstStyle/>
          <a:p>
            <a:pPr algn="just">
              <a:lnSpc>
                <a:spcPts val="3779"/>
              </a:lnSpc>
            </a:pPr>
            <a:r>
              <a:rPr lang="en-US" sz="2699">
                <a:solidFill>
                  <a:srgbClr val="000000"/>
                </a:solidFill>
                <a:latin typeface="Times New Roman"/>
                <a:ea typeface="Times New Roman"/>
                <a:cs typeface="Times New Roman"/>
                <a:sym typeface="Times New Roman"/>
              </a:rPr>
              <a:t>Produksi gula di Indonesia menunjukkan </a:t>
            </a:r>
            <a:r>
              <a:rPr lang="en-US" b="true" sz="2699">
                <a:solidFill>
                  <a:srgbClr val="D9251C"/>
                </a:solidFill>
                <a:latin typeface="Times New Roman Bold"/>
                <a:ea typeface="Times New Roman Bold"/>
                <a:cs typeface="Times New Roman Bold"/>
                <a:sym typeface="Times New Roman Bold"/>
              </a:rPr>
              <a:t>tren peningkatan</a:t>
            </a:r>
            <a:r>
              <a:rPr lang="en-US" sz="2699">
                <a:solidFill>
                  <a:srgbClr val="000000"/>
                </a:solidFill>
                <a:latin typeface="Times New Roman"/>
                <a:ea typeface="Times New Roman"/>
                <a:cs typeface="Times New Roman"/>
                <a:sym typeface="Times New Roman"/>
              </a:rPr>
              <a:t> pada tahun 2022, dengan puncak produksi pada</a:t>
            </a:r>
            <a:r>
              <a:rPr lang="en-US" b="true" sz="2699">
                <a:solidFill>
                  <a:srgbClr val="000000"/>
                </a:solidFill>
                <a:latin typeface="Times New Roman Bold"/>
                <a:ea typeface="Times New Roman Bold"/>
                <a:cs typeface="Times New Roman Bold"/>
                <a:sym typeface="Times New Roman Bold"/>
              </a:rPr>
              <a:t> </a:t>
            </a:r>
            <a:r>
              <a:rPr lang="en-US" b="true" sz="2699">
                <a:solidFill>
                  <a:srgbClr val="D9251C"/>
                </a:solidFill>
                <a:latin typeface="Times New Roman Bold"/>
                <a:ea typeface="Times New Roman Bold"/>
                <a:cs typeface="Times New Roman Bold"/>
                <a:sym typeface="Times New Roman Bold"/>
              </a:rPr>
              <a:t>bulan</a:t>
            </a:r>
            <a:r>
              <a:rPr lang="en-US" b="true" sz="2699">
                <a:solidFill>
                  <a:srgbClr val="000000"/>
                </a:solidFill>
                <a:latin typeface="Times New Roman Bold"/>
                <a:ea typeface="Times New Roman Bold"/>
                <a:cs typeface="Times New Roman Bold"/>
                <a:sym typeface="Times New Roman Bold"/>
              </a:rPr>
              <a:t> </a:t>
            </a:r>
            <a:r>
              <a:rPr lang="en-US" b="true" sz="2699">
                <a:solidFill>
                  <a:srgbClr val="D9251C"/>
                </a:solidFill>
                <a:latin typeface="Times New Roman Bold"/>
                <a:ea typeface="Times New Roman Bold"/>
                <a:cs typeface="Times New Roman Bold"/>
                <a:sym typeface="Times New Roman Bold"/>
              </a:rPr>
              <a:t>Mei dan Juni</a:t>
            </a:r>
            <a:r>
              <a:rPr lang="en-US" sz="2699">
                <a:solidFill>
                  <a:srgbClr val="000000"/>
                </a:solidFill>
                <a:latin typeface="Times New Roman"/>
                <a:ea typeface="Times New Roman"/>
                <a:cs typeface="Times New Roman"/>
                <a:sym typeface="Times New Roman"/>
              </a:rPr>
              <a:t>, namun terdapat </a:t>
            </a:r>
            <a:r>
              <a:rPr lang="en-US" b="true" sz="2699">
                <a:solidFill>
                  <a:srgbClr val="D9251C"/>
                </a:solidFill>
                <a:latin typeface="Times New Roman Bold"/>
                <a:ea typeface="Times New Roman Bold"/>
                <a:cs typeface="Times New Roman Bold"/>
                <a:sym typeface="Times New Roman Bold"/>
              </a:rPr>
              <a:t>ketidakstabilan</a:t>
            </a:r>
            <a:r>
              <a:rPr lang="en-US" b="true" sz="2699">
                <a:solidFill>
                  <a:srgbClr val="000000"/>
                </a:solidFill>
                <a:latin typeface="Times New Roman Bold"/>
                <a:ea typeface="Times New Roman Bold"/>
                <a:cs typeface="Times New Roman Bold"/>
                <a:sym typeface="Times New Roman Bold"/>
              </a:rPr>
              <a:t> </a:t>
            </a:r>
            <a:r>
              <a:rPr lang="en-US" sz="2699">
                <a:solidFill>
                  <a:srgbClr val="000000"/>
                </a:solidFill>
                <a:latin typeface="Times New Roman"/>
                <a:ea typeface="Times New Roman"/>
                <a:cs typeface="Times New Roman"/>
                <a:sym typeface="Times New Roman"/>
              </a:rPr>
              <a:t>pada bulan-bulan tertentu seperti </a:t>
            </a:r>
            <a:r>
              <a:rPr lang="en-US" b="true" sz="2699">
                <a:solidFill>
                  <a:srgbClr val="D9251C"/>
                </a:solidFill>
                <a:latin typeface="Times New Roman Bold"/>
                <a:ea typeface="Times New Roman Bold"/>
                <a:cs typeface="Times New Roman Bold"/>
                <a:sym typeface="Times New Roman Bold"/>
              </a:rPr>
              <a:t>Januari dan</a:t>
            </a:r>
            <a:r>
              <a:rPr lang="en-US" b="true" sz="2699">
                <a:solidFill>
                  <a:srgbClr val="000000"/>
                </a:solidFill>
                <a:latin typeface="Times New Roman Bold"/>
                <a:ea typeface="Times New Roman Bold"/>
                <a:cs typeface="Times New Roman Bold"/>
                <a:sym typeface="Times New Roman Bold"/>
              </a:rPr>
              <a:t> </a:t>
            </a:r>
            <a:r>
              <a:rPr lang="en-US" b="true" sz="2699">
                <a:solidFill>
                  <a:srgbClr val="D9251C"/>
                </a:solidFill>
                <a:latin typeface="Times New Roman Bold"/>
                <a:ea typeface="Times New Roman Bold"/>
                <a:cs typeface="Times New Roman Bold"/>
                <a:sym typeface="Times New Roman Bold"/>
              </a:rPr>
              <a:t>Desember</a:t>
            </a:r>
            <a:r>
              <a:rPr lang="en-US" sz="2699">
                <a:solidFill>
                  <a:srgbClr val="000000"/>
                </a:solidFill>
                <a:latin typeface="Times New Roman"/>
                <a:ea typeface="Times New Roman"/>
                <a:cs typeface="Times New Roman"/>
                <a:sym typeface="Times New Roman"/>
              </a:rPr>
              <a:t>.</a:t>
            </a:r>
          </a:p>
        </p:txBody>
      </p:sp>
      <p:sp>
        <p:nvSpPr>
          <p:cNvPr name="TextBox 26" id="26"/>
          <p:cNvSpPr txBox="true"/>
          <p:nvPr/>
        </p:nvSpPr>
        <p:spPr>
          <a:xfrm rot="0">
            <a:off x="749064" y="4009249"/>
            <a:ext cx="988652" cy="512446"/>
          </a:xfrm>
          <a:prstGeom prst="rect">
            <a:avLst/>
          </a:prstGeom>
        </p:spPr>
        <p:txBody>
          <a:bodyPr anchor="t" rtlCol="false" tIns="0" lIns="0" bIns="0" rIns="0">
            <a:spAutoFit/>
          </a:bodyPr>
          <a:lstStyle/>
          <a:p>
            <a:pPr algn="just" marL="582925" indent="-291463" lvl="1">
              <a:lnSpc>
                <a:spcPts val="3779"/>
              </a:lnSpc>
              <a:buAutoNum type="arabicPeriod" startAt="1"/>
            </a:pPr>
          </a:p>
        </p:txBody>
      </p:sp>
      <p:sp>
        <p:nvSpPr>
          <p:cNvPr name="TextBox 27" id="27"/>
          <p:cNvSpPr txBox="true"/>
          <p:nvPr/>
        </p:nvSpPr>
        <p:spPr>
          <a:xfrm rot="0">
            <a:off x="1825170" y="5626104"/>
            <a:ext cx="15434130" cy="1464946"/>
          </a:xfrm>
          <a:prstGeom prst="rect">
            <a:avLst/>
          </a:prstGeom>
        </p:spPr>
        <p:txBody>
          <a:bodyPr anchor="t" rtlCol="false" tIns="0" lIns="0" bIns="0" rIns="0">
            <a:spAutoFit/>
          </a:bodyPr>
          <a:lstStyle/>
          <a:p>
            <a:pPr algn="just">
              <a:lnSpc>
                <a:spcPts val="3779"/>
              </a:lnSpc>
            </a:pPr>
            <a:r>
              <a:rPr lang="en-US" sz="2699">
                <a:solidFill>
                  <a:srgbClr val="000000"/>
                </a:solidFill>
                <a:latin typeface="Times New Roman"/>
                <a:ea typeface="Times New Roman"/>
                <a:cs typeface="Times New Roman"/>
                <a:sym typeface="Times New Roman"/>
              </a:rPr>
              <a:t>Model </a:t>
            </a:r>
            <a:r>
              <a:rPr lang="en-US" b="true" sz="2699">
                <a:solidFill>
                  <a:srgbClr val="D9251C"/>
                </a:solidFill>
                <a:latin typeface="Times New Roman Bold"/>
                <a:ea typeface="Times New Roman Bold"/>
                <a:cs typeface="Times New Roman Bold"/>
                <a:sym typeface="Times New Roman Bold"/>
              </a:rPr>
              <a:t>SARIMA(0,1,0)(1,1,1)[12]</a:t>
            </a:r>
            <a:r>
              <a:rPr lang="en-US" b="true" sz="2699">
                <a:solidFill>
                  <a:srgbClr val="000000"/>
                </a:solidFill>
                <a:latin typeface="Times New Roman Bold"/>
                <a:ea typeface="Times New Roman Bold"/>
                <a:cs typeface="Times New Roman Bold"/>
                <a:sym typeface="Times New Roman Bold"/>
              </a:rPr>
              <a:t> </a:t>
            </a:r>
            <a:r>
              <a:rPr lang="en-US" sz="2699">
                <a:solidFill>
                  <a:srgbClr val="000000"/>
                </a:solidFill>
                <a:latin typeface="Times New Roman"/>
                <a:ea typeface="Times New Roman"/>
                <a:cs typeface="Times New Roman"/>
                <a:sym typeface="Times New Roman"/>
              </a:rPr>
              <a:t>dipilih dengan</a:t>
            </a:r>
            <a:r>
              <a:rPr lang="en-US" b="true" sz="2699">
                <a:solidFill>
                  <a:srgbClr val="000000"/>
                </a:solidFill>
                <a:latin typeface="Times New Roman Bold"/>
                <a:ea typeface="Times New Roman Bold"/>
                <a:cs typeface="Times New Roman Bold"/>
                <a:sym typeface="Times New Roman Bold"/>
              </a:rPr>
              <a:t> </a:t>
            </a:r>
            <a:r>
              <a:rPr lang="en-US" b="true" sz="2699">
                <a:solidFill>
                  <a:srgbClr val="D9251C"/>
                </a:solidFill>
                <a:latin typeface="Times New Roman Bold"/>
                <a:ea typeface="Times New Roman Bold"/>
                <a:cs typeface="Times New Roman Bold"/>
                <a:sym typeface="Times New Roman Bold"/>
              </a:rPr>
              <a:t>AIC 1626.6, MAPE </a:t>
            </a:r>
            <a:r>
              <a:rPr lang="en-US" sz="2699">
                <a:solidFill>
                  <a:srgbClr val="000000"/>
                </a:solidFill>
                <a:latin typeface="Times New Roman"/>
                <a:ea typeface="Times New Roman"/>
                <a:cs typeface="Times New Roman"/>
                <a:sym typeface="Times New Roman"/>
              </a:rPr>
              <a:t>sebesar</a:t>
            </a:r>
            <a:r>
              <a:rPr lang="en-US" b="true" sz="2699">
                <a:solidFill>
                  <a:srgbClr val="D9251C"/>
                </a:solidFill>
                <a:latin typeface="Times New Roman Bold"/>
                <a:ea typeface="Times New Roman Bold"/>
                <a:cs typeface="Times New Roman Bold"/>
                <a:sym typeface="Times New Roman Bold"/>
              </a:rPr>
              <a:t> 17.38%</a:t>
            </a:r>
            <a:r>
              <a:rPr lang="en-US" sz="2699">
                <a:solidFill>
                  <a:srgbClr val="000000"/>
                </a:solidFill>
                <a:latin typeface="Times New Roman"/>
                <a:ea typeface="Times New Roman"/>
                <a:cs typeface="Times New Roman"/>
                <a:sym typeface="Times New Roman"/>
              </a:rPr>
              <a:t> menunjukkan akurasi prediksi yang dapat diterima, meskipun nilai </a:t>
            </a:r>
            <a:r>
              <a:rPr lang="en-US" b="true" sz="2699">
                <a:solidFill>
                  <a:srgbClr val="D9251C"/>
                </a:solidFill>
                <a:latin typeface="Times New Roman Bold"/>
                <a:ea typeface="Times New Roman Bold"/>
                <a:cs typeface="Times New Roman Bold"/>
                <a:sym typeface="Times New Roman Bold"/>
              </a:rPr>
              <a:t>MAE (40,360.83) </a:t>
            </a:r>
            <a:r>
              <a:rPr lang="en-US" sz="2699">
                <a:solidFill>
                  <a:srgbClr val="000000"/>
                </a:solidFill>
                <a:latin typeface="Times New Roman"/>
                <a:ea typeface="Times New Roman"/>
                <a:cs typeface="Times New Roman"/>
                <a:sym typeface="Times New Roman"/>
              </a:rPr>
              <a:t>dan</a:t>
            </a:r>
            <a:r>
              <a:rPr lang="en-US" b="true" sz="2699">
                <a:solidFill>
                  <a:srgbClr val="D9251C"/>
                </a:solidFill>
                <a:latin typeface="Times New Roman Bold"/>
                <a:ea typeface="Times New Roman Bold"/>
                <a:cs typeface="Times New Roman Bold"/>
                <a:sym typeface="Times New Roman Bold"/>
              </a:rPr>
              <a:t> RMSE (47,704.29) </a:t>
            </a:r>
            <a:r>
              <a:rPr lang="en-US" sz="2699">
                <a:solidFill>
                  <a:srgbClr val="000000"/>
                </a:solidFill>
                <a:latin typeface="Times New Roman"/>
                <a:ea typeface="Times New Roman"/>
                <a:cs typeface="Times New Roman"/>
                <a:sym typeface="Times New Roman"/>
              </a:rPr>
              <a:t>masih tinggi.</a:t>
            </a:r>
          </a:p>
        </p:txBody>
      </p:sp>
      <p:sp>
        <p:nvSpPr>
          <p:cNvPr name="TextBox 28" id="28"/>
          <p:cNvSpPr txBox="true"/>
          <p:nvPr/>
        </p:nvSpPr>
        <p:spPr>
          <a:xfrm rot="0">
            <a:off x="1013268" y="5598019"/>
            <a:ext cx="988652" cy="512446"/>
          </a:xfrm>
          <a:prstGeom prst="rect">
            <a:avLst/>
          </a:prstGeom>
        </p:spPr>
        <p:txBody>
          <a:bodyPr anchor="t" rtlCol="false" tIns="0" lIns="0" bIns="0" rIns="0">
            <a:spAutoFit/>
          </a:bodyPr>
          <a:lstStyle/>
          <a:p>
            <a:pPr algn="just">
              <a:lnSpc>
                <a:spcPts val="3779"/>
              </a:lnSpc>
            </a:pPr>
            <a:r>
              <a:rPr lang="en-US" sz="2699">
                <a:solidFill>
                  <a:srgbClr val="000000"/>
                </a:solidFill>
                <a:latin typeface="Times New Roman"/>
                <a:ea typeface="Times New Roman"/>
                <a:cs typeface="Times New Roman"/>
                <a:sym typeface="Times New Roman"/>
              </a:rPr>
              <a:t>2. </a:t>
            </a:r>
          </a:p>
        </p:txBody>
      </p:sp>
      <p:sp>
        <p:nvSpPr>
          <p:cNvPr name="TextBox 29" id="29"/>
          <p:cNvSpPr txBox="true"/>
          <p:nvPr/>
        </p:nvSpPr>
        <p:spPr>
          <a:xfrm rot="0">
            <a:off x="1825170" y="7033899"/>
            <a:ext cx="15434130" cy="1464946"/>
          </a:xfrm>
          <a:prstGeom prst="rect">
            <a:avLst/>
          </a:prstGeom>
        </p:spPr>
        <p:txBody>
          <a:bodyPr anchor="t" rtlCol="false" tIns="0" lIns="0" bIns="0" rIns="0">
            <a:spAutoFit/>
          </a:bodyPr>
          <a:lstStyle/>
          <a:p>
            <a:pPr algn="just">
              <a:lnSpc>
                <a:spcPts val="3779"/>
              </a:lnSpc>
            </a:pPr>
            <a:r>
              <a:rPr lang="en-US" sz="2699">
                <a:solidFill>
                  <a:srgbClr val="000000"/>
                </a:solidFill>
                <a:latin typeface="Times New Roman"/>
                <a:ea typeface="Times New Roman"/>
                <a:cs typeface="Times New Roman"/>
                <a:sym typeface="Times New Roman"/>
              </a:rPr>
              <a:t>Hasil prediksi produksi gula di Indonesia untuk 8 periode menunjukkan </a:t>
            </a:r>
            <a:r>
              <a:rPr lang="en-US" b="true" sz="2699">
                <a:solidFill>
                  <a:srgbClr val="D9251C"/>
                </a:solidFill>
                <a:latin typeface="Times New Roman Bold"/>
                <a:ea typeface="Times New Roman Bold"/>
                <a:cs typeface="Times New Roman Bold"/>
                <a:sym typeface="Times New Roman Bold"/>
              </a:rPr>
              <a:t>tren peningkatan</a:t>
            </a:r>
            <a:r>
              <a:rPr lang="en-US" sz="2699">
                <a:solidFill>
                  <a:srgbClr val="000000"/>
                </a:solidFill>
                <a:latin typeface="Times New Roman"/>
                <a:ea typeface="Times New Roman"/>
                <a:cs typeface="Times New Roman"/>
                <a:sym typeface="Times New Roman"/>
              </a:rPr>
              <a:t> dengan </a:t>
            </a:r>
            <a:r>
              <a:rPr lang="en-US" b="true" sz="2699">
                <a:solidFill>
                  <a:srgbClr val="D9251C"/>
                </a:solidFill>
                <a:latin typeface="Times New Roman Bold"/>
                <a:ea typeface="Times New Roman Bold"/>
                <a:cs typeface="Times New Roman Bold"/>
                <a:sym typeface="Times New Roman Bold"/>
              </a:rPr>
              <a:t>fluktuasi</a:t>
            </a:r>
            <a:r>
              <a:rPr lang="en-US" sz="2699">
                <a:solidFill>
                  <a:srgbClr val="000000"/>
                </a:solidFill>
                <a:latin typeface="Times New Roman"/>
                <a:ea typeface="Times New Roman"/>
                <a:cs typeface="Times New Roman"/>
                <a:sym typeface="Times New Roman"/>
              </a:rPr>
              <a:t>, </a:t>
            </a:r>
            <a:r>
              <a:rPr lang="en-US" b="true" sz="2699">
                <a:solidFill>
                  <a:srgbClr val="D9251C"/>
                </a:solidFill>
                <a:latin typeface="Times New Roman Bold"/>
                <a:ea typeface="Times New Roman Bold"/>
                <a:cs typeface="Times New Roman Bold"/>
                <a:sym typeface="Times New Roman Bold"/>
              </a:rPr>
              <a:t>puncaknya</a:t>
            </a:r>
            <a:r>
              <a:rPr lang="en-US" sz="2699">
                <a:solidFill>
                  <a:srgbClr val="000000"/>
                </a:solidFill>
                <a:latin typeface="Times New Roman"/>
                <a:ea typeface="Times New Roman"/>
                <a:cs typeface="Times New Roman"/>
                <a:sym typeface="Times New Roman"/>
              </a:rPr>
              <a:t> pada </a:t>
            </a:r>
            <a:r>
              <a:rPr lang="en-US" b="true" sz="2699">
                <a:solidFill>
                  <a:srgbClr val="D9251C"/>
                </a:solidFill>
                <a:latin typeface="Times New Roman Bold"/>
                <a:ea typeface="Times New Roman Bold"/>
                <a:cs typeface="Times New Roman Bold"/>
                <a:sym typeface="Times New Roman Bold"/>
              </a:rPr>
              <a:t>Agustus 2022 </a:t>
            </a:r>
            <a:r>
              <a:rPr lang="en-US" sz="2699">
                <a:solidFill>
                  <a:srgbClr val="000000"/>
                </a:solidFill>
                <a:latin typeface="Times New Roman"/>
                <a:ea typeface="Times New Roman"/>
                <a:cs typeface="Times New Roman"/>
                <a:sym typeface="Times New Roman"/>
              </a:rPr>
              <a:t>sebesar</a:t>
            </a:r>
            <a:r>
              <a:rPr lang="en-US" b="true" sz="2699">
                <a:solidFill>
                  <a:srgbClr val="D9251C"/>
                </a:solidFill>
                <a:latin typeface="Times New Roman Bold"/>
                <a:ea typeface="Times New Roman Bold"/>
                <a:cs typeface="Times New Roman Bold"/>
                <a:sym typeface="Times New Roman Bold"/>
              </a:rPr>
              <a:t> 536,528.7 ton</a:t>
            </a:r>
            <a:r>
              <a:rPr lang="en-US" sz="2699">
                <a:solidFill>
                  <a:srgbClr val="000000"/>
                </a:solidFill>
                <a:latin typeface="Times New Roman"/>
                <a:ea typeface="Times New Roman"/>
                <a:cs typeface="Times New Roman"/>
                <a:sym typeface="Times New Roman"/>
              </a:rPr>
              <a:t> dan </a:t>
            </a:r>
            <a:r>
              <a:rPr lang="en-US" b="true" sz="2699">
                <a:solidFill>
                  <a:srgbClr val="D9251C"/>
                </a:solidFill>
                <a:latin typeface="Times New Roman Bold"/>
                <a:ea typeface="Times New Roman Bold"/>
                <a:cs typeface="Times New Roman Bold"/>
                <a:sym typeface="Times New Roman Bold"/>
              </a:rPr>
              <a:t>terendah </a:t>
            </a:r>
            <a:r>
              <a:rPr lang="en-US" sz="2699">
                <a:solidFill>
                  <a:srgbClr val="000000"/>
                </a:solidFill>
                <a:latin typeface="Times New Roman"/>
                <a:ea typeface="Times New Roman"/>
                <a:cs typeface="Times New Roman"/>
                <a:sym typeface="Times New Roman"/>
              </a:rPr>
              <a:t>pada </a:t>
            </a:r>
            <a:r>
              <a:rPr lang="en-US" b="true" sz="2699">
                <a:solidFill>
                  <a:srgbClr val="D9251C"/>
                </a:solidFill>
                <a:latin typeface="Times New Roman Bold"/>
                <a:ea typeface="Times New Roman Bold"/>
                <a:cs typeface="Times New Roman Bold"/>
                <a:sym typeface="Times New Roman Bold"/>
              </a:rPr>
              <a:t>Desember 2022 </a:t>
            </a:r>
            <a:r>
              <a:rPr lang="en-US" sz="2699">
                <a:solidFill>
                  <a:srgbClr val="000000"/>
                </a:solidFill>
                <a:latin typeface="Times New Roman"/>
                <a:ea typeface="Times New Roman"/>
                <a:cs typeface="Times New Roman"/>
                <a:sym typeface="Times New Roman"/>
              </a:rPr>
              <a:t>sebesar </a:t>
            </a:r>
            <a:r>
              <a:rPr lang="en-US" b="true" sz="2699">
                <a:solidFill>
                  <a:srgbClr val="D9251C"/>
                </a:solidFill>
                <a:latin typeface="Times New Roman Bold"/>
                <a:ea typeface="Times New Roman Bold"/>
                <a:cs typeface="Times New Roman Bold"/>
                <a:sym typeface="Times New Roman Bold"/>
              </a:rPr>
              <a:t>105,354.3 ton</a:t>
            </a:r>
            <a:r>
              <a:rPr lang="en-US" sz="2699">
                <a:solidFill>
                  <a:srgbClr val="000000"/>
                </a:solidFill>
                <a:latin typeface="Times New Roman"/>
                <a:ea typeface="Times New Roman"/>
                <a:cs typeface="Times New Roman"/>
                <a:sym typeface="Times New Roman"/>
              </a:rPr>
              <a:t>.</a:t>
            </a:r>
          </a:p>
        </p:txBody>
      </p:sp>
      <p:sp>
        <p:nvSpPr>
          <p:cNvPr name="TextBox 30" id="30"/>
          <p:cNvSpPr txBox="true"/>
          <p:nvPr/>
        </p:nvSpPr>
        <p:spPr>
          <a:xfrm rot="0">
            <a:off x="1013268" y="7033899"/>
            <a:ext cx="988652" cy="512446"/>
          </a:xfrm>
          <a:prstGeom prst="rect">
            <a:avLst/>
          </a:prstGeom>
        </p:spPr>
        <p:txBody>
          <a:bodyPr anchor="t" rtlCol="false" tIns="0" lIns="0" bIns="0" rIns="0">
            <a:spAutoFit/>
          </a:bodyPr>
          <a:lstStyle/>
          <a:p>
            <a:pPr algn="just">
              <a:lnSpc>
                <a:spcPts val="3779"/>
              </a:lnSpc>
            </a:pPr>
            <a:r>
              <a:rPr lang="en-US" sz="2699">
                <a:solidFill>
                  <a:srgbClr val="000000"/>
                </a:solidFill>
                <a:latin typeface="Times New Roman"/>
                <a:ea typeface="Times New Roman"/>
                <a:cs typeface="Times New Roman"/>
                <a:sym typeface="Times New Roman"/>
              </a:rPr>
              <a:t>3. </a:t>
            </a:r>
          </a:p>
        </p:txBody>
      </p:sp>
      <p:sp>
        <p:nvSpPr>
          <p:cNvPr name="TextBox 31" id="31"/>
          <p:cNvSpPr txBox="true"/>
          <p:nvPr/>
        </p:nvSpPr>
        <p:spPr>
          <a:xfrm rot="0">
            <a:off x="1825170" y="8383904"/>
            <a:ext cx="15434130" cy="988696"/>
          </a:xfrm>
          <a:prstGeom prst="rect">
            <a:avLst/>
          </a:prstGeom>
        </p:spPr>
        <p:txBody>
          <a:bodyPr anchor="t" rtlCol="false" tIns="0" lIns="0" bIns="0" rIns="0">
            <a:spAutoFit/>
          </a:bodyPr>
          <a:lstStyle/>
          <a:p>
            <a:pPr algn="just">
              <a:lnSpc>
                <a:spcPts val="3779"/>
              </a:lnSpc>
            </a:pPr>
            <a:r>
              <a:rPr lang="en-US" sz="2699">
                <a:solidFill>
                  <a:srgbClr val="000000"/>
                </a:solidFill>
                <a:latin typeface="Times New Roman"/>
                <a:ea typeface="Times New Roman"/>
                <a:cs typeface="Times New Roman"/>
                <a:sym typeface="Times New Roman"/>
              </a:rPr>
              <a:t>Produksi mengalami </a:t>
            </a:r>
            <a:r>
              <a:rPr lang="en-US" b="true" sz="2699">
                <a:solidFill>
                  <a:srgbClr val="D9251C"/>
                </a:solidFill>
                <a:latin typeface="Times New Roman Bold"/>
                <a:ea typeface="Times New Roman Bold"/>
                <a:cs typeface="Times New Roman Bold"/>
                <a:sym typeface="Times New Roman Bold"/>
              </a:rPr>
              <a:t>fluktuasi signifikan</a:t>
            </a:r>
            <a:r>
              <a:rPr lang="en-US" sz="2699">
                <a:solidFill>
                  <a:srgbClr val="000000"/>
                </a:solidFill>
                <a:latin typeface="Times New Roman"/>
                <a:ea typeface="Times New Roman"/>
                <a:cs typeface="Times New Roman"/>
                <a:sym typeface="Times New Roman"/>
              </a:rPr>
              <a:t> dengan tren peningkatan di awal periode diikuti penurunan bertahap.</a:t>
            </a:r>
          </a:p>
        </p:txBody>
      </p:sp>
      <p:sp>
        <p:nvSpPr>
          <p:cNvPr name="TextBox 32" id="32"/>
          <p:cNvSpPr txBox="true"/>
          <p:nvPr/>
        </p:nvSpPr>
        <p:spPr>
          <a:xfrm rot="0">
            <a:off x="1028700" y="8198491"/>
            <a:ext cx="988652" cy="512446"/>
          </a:xfrm>
          <a:prstGeom prst="rect">
            <a:avLst/>
          </a:prstGeom>
        </p:spPr>
        <p:txBody>
          <a:bodyPr anchor="t" rtlCol="false" tIns="0" lIns="0" bIns="0" rIns="0">
            <a:spAutoFit/>
          </a:bodyPr>
          <a:lstStyle/>
          <a:p>
            <a:pPr algn="just">
              <a:lnSpc>
                <a:spcPts val="3779"/>
              </a:lnSpc>
            </a:pPr>
            <a:r>
              <a:rPr lang="en-US" sz="2699">
                <a:solidFill>
                  <a:srgbClr val="000000"/>
                </a:solidFill>
                <a:latin typeface="Times New Roman"/>
                <a:ea typeface="Times New Roman"/>
                <a:cs typeface="Times New Roman"/>
                <a:sym typeface="Times New Roman"/>
              </a:rPr>
              <a:t>4.</a:t>
            </a:r>
          </a:p>
        </p:txBody>
      </p:sp>
      <p:grpSp>
        <p:nvGrpSpPr>
          <p:cNvPr name="Group 33" id="33"/>
          <p:cNvGrpSpPr/>
          <p:nvPr/>
        </p:nvGrpSpPr>
        <p:grpSpPr>
          <a:xfrm rot="0">
            <a:off x="623087" y="344919"/>
            <a:ext cx="5740148" cy="1049694"/>
            <a:chOff x="0" y="0"/>
            <a:chExt cx="1511808" cy="276463"/>
          </a:xfrm>
        </p:grpSpPr>
        <p:sp>
          <p:nvSpPr>
            <p:cNvPr name="Freeform 34" id="34"/>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35" id="35"/>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36" id="36"/>
          <p:cNvGrpSpPr/>
          <p:nvPr/>
        </p:nvGrpSpPr>
        <p:grpSpPr>
          <a:xfrm rot="0">
            <a:off x="436343" y="396452"/>
            <a:ext cx="4729302" cy="946628"/>
            <a:chOff x="0" y="0"/>
            <a:chExt cx="6305736" cy="1262171"/>
          </a:xfrm>
        </p:grpSpPr>
        <p:sp>
          <p:nvSpPr>
            <p:cNvPr name="Freeform 37" id="37"/>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38" id="38"/>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39" id="39"/>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589027">
            <a:off x="-2473845" y="8204909"/>
            <a:ext cx="4947690" cy="3086100"/>
            <a:chOff x="0" y="0"/>
            <a:chExt cx="1303095" cy="812800"/>
          </a:xfrm>
        </p:grpSpPr>
        <p:sp>
          <p:nvSpPr>
            <p:cNvPr name="Freeform 3" id="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4" id="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635906" y="9154707"/>
            <a:ext cx="14144497" cy="1186504"/>
            <a:chOff x="0" y="0"/>
            <a:chExt cx="1527407" cy="128126"/>
          </a:xfrm>
        </p:grpSpPr>
        <p:sp>
          <p:nvSpPr>
            <p:cNvPr name="Freeform 6" id="6"/>
            <p:cNvSpPr/>
            <p:nvPr/>
          </p:nvSpPr>
          <p:spPr>
            <a:xfrm flipH="false" flipV="false" rot="0">
              <a:off x="0" y="0"/>
              <a:ext cx="1527407" cy="128126"/>
            </a:xfrm>
            <a:custGeom>
              <a:avLst/>
              <a:gdLst/>
              <a:ahLst/>
              <a:cxnLst/>
              <a:rect r="r" b="b" t="t" l="l"/>
              <a:pathLst>
                <a:path h="128126" w="1527407">
                  <a:moveTo>
                    <a:pt x="1324207" y="0"/>
                  </a:moveTo>
                  <a:lnTo>
                    <a:pt x="0" y="0"/>
                  </a:lnTo>
                  <a:lnTo>
                    <a:pt x="203200" y="128126"/>
                  </a:lnTo>
                  <a:lnTo>
                    <a:pt x="1527407" y="128126"/>
                  </a:lnTo>
                  <a:lnTo>
                    <a:pt x="1324207" y="0"/>
                  </a:lnTo>
                  <a:close/>
                </a:path>
              </a:pathLst>
            </a:custGeom>
            <a:solidFill>
              <a:srgbClr val="BFA046"/>
            </a:solidFill>
          </p:spPr>
        </p:sp>
        <p:sp>
          <p:nvSpPr>
            <p:cNvPr name="TextBox 7" id="7"/>
            <p:cNvSpPr txBox="true"/>
            <p:nvPr/>
          </p:nvSpPr>
          <p:spPr>
            <a:xfrm>
              <a:off x="101600" y="-38100"/>
              <a:ext cx="1324207" cy="16622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6649855" y="9575641"/>
            <a:ext cx="14144497" cy="1340390"/>
            <a:chOff x="0" y="0"/>
            <a:chExt cx="1527407" cy="144743"/>
          </a:xfrm>
        </p:grpSpPr>
        <p:sp>
          <p:nvSpPr>
            <p:cNvPr name="Freeform 9" id="9"/>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0" id="10"/>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2589027">
            <a:off x="15814155" y="-868118"/>
            <a:ext cx="4947690" cy="3086100"/>
            <a:chOff x="0" y="0"/>
            <a:chExt cx="1303095" cy="812800"/>
          </a:xfrm>
        </p:grpSpPr>
        <p:sp>
          <p:nvSpPr>
            <p:cNvPr name="Freeform 12" id="12"/>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3" id="13"/>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2818405" y="-292640"/>
            <a:ext cx="14144497" cy="1340390"/>
            <a:chOff x="0" y="0"/>
            <a:chExt cx="1527407" cy="144743"/>
          </a:xfrm>
        </p:grpSpPr>
        <p:sp>
          <p:nvSpPr>
            <p:cNvPr name="Freeform 15" id="15"/>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6" id="16"/>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3044319" y="-670195"/>
            <a:ext cx="14144497" cy="1340390"/>
            <a:chOff x="0" y="0"/>
            <a:chExt cx="1527407" cy="144743"/>
          </a:xfrm>
        </p:grpSpPr>
        <p:sp>
          <p:nvSpPr>
            <p:cNvPr name="Freeform 18" id="18"/>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9" id="19"/>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830010" y="3803110"/>
            <a:ext cx="25234333" cy="2822564"/>
            <a:chOff x="0" y="0"/>
            <a:chExt cx="2724954" cy="304797"/>
          </a:xfrm>
        </p:grpSpPr>
        <p:sp>
          <p:nvSpPr>
            <p:cNvPr name="Freeform 21" id="21"/>
            <p:cNvSpPr/>
            <p:nvPr/>
          </p:nvSpPr>
          <p:spPr>
            <a:xfrm flipH="false" flipV="false" rot="0">
              <a:off x="0" y="0"/>
              <a:ext cx="2724954" cy="304797"/>
            </a:xfrm>
            <a:custGeom>
              <a:avLst/>
              <a:gdLst/>
              <a:ahLst/>
              <a:cxnLst/>
              <a:rect r="r" b="b" t="t" l="l"/>
              <a:pathLst>
                <a:path h="304797" w="2724954">
                  <a:moveTo>
                    <a:pt x="2521754" y="0"/>
                  </a:moveTo>
                  <a:lnTo>
                    <a:pt x="0" y="0"/>
                  </a:lnTo>
                  <a:lnTo>
                    <a:pt x="203200" y="304797"/>
                  </a:lnTo>
                  <a:lnTo>
                    <a:pt x="2724954" y="304797"/>
                  </a:lnTo>
                  <a:lnTo>
                    <a:pt x="2521754" y="0"/>
                  </a:lnTo>
                  <a:close/>
                </a:path>
              </a:pathLst>
            </a:custGeom>
            <a:solidFill>
              <a:srgbClr val="144158"/>
            </a:solidFill>
          </p:spPr>
        </p:sp>
        <p:sp>
          <p:nvSpPr>
            <p:cNvPr name="TextBox 22" id="22"/>
            <p:cNvSpPr txBox="true"/>
            <p:nvPr/>
          </p:nvSpPr>
          <p:spPr>
            <a:xfrm>
              <a:off x="101600" y="-38100"/>
              <a:ext cx="2521754" cy="342897"/>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3610531" y="4639865"/>
            <a:ext cx="11066939" cy="1162686"/>
          </a:xfrm>
          <a:prstGeom prst="rect">
            <a:avLst/>
          </a:prstGeom>
        </p:spPr>
        <p:txBody>
          <a:bodyPr anchor="t" rtlCol="false" tIns="0" lIns="0" bIns="0" rIns="0">
            <a:spAutoFit/>
          </a:bodyPr>
          <a:lstStyle/>
          <a:p>
            <a:pPr algn="ctr">
              <a:lnSpc>
                <a:spcPts val="8319"/>
              </a:lnSpc>
            </a:pPr>
            <a:r>
              <a:rPr lang="en-US" b="true" sz="6499">
                <a:solidFill>
                  <a:srgbClr val="F6FCFB"/>
                </a:solidFill>
                <a:latin typeface="Times New Roman Bold"/>
                <a:ea typeface="Times New Roman Bold"/>
                <a:cs typeface="Times New Roman Bold"/>
                <a:sym typeface="Times New Roman Bold"/>
              </a:rPr>
              <a:t>TERIMAKASIH</a:t>
            </a:r>
          </a:p>
        </p:txBody>
      </p:sp>
      <p:grpSp>
        <p:nvGrpSpPr>
          <p:cNvPr name="Group 24" id="24"/>
          <p:cNvGrpSpPr/>
          <p:nvPr/>
        </p:nvGrpSpPr>
        <p:grpSpPr>
          <a:xfrm rot="0">
            <a:off x="5159686" y="733213"/>
            <a:ext cx="7949579" cy="1446259"/>
            <a:chOff x="0" y="0"/>
            <a:chExt cx="2093716" cy="380908"/>
          </a:xfrm>
        </p:grpSpPr>
        <p:sp>
          <p:nvSpPr>
            <p:cNvPr name="Freeform 25" id="25"/>
            <p:cNvSpPr/>
            <p:nvPr/>
          </p:nvSpPr>
          <p:spPr>
            <a:xfrm flipH="false" flipV="false" rot="0">
              <a:off x="0" y="0"/>
              <a:ext cx="2093716" cy="380908"/>
            </a:xfrm>
            <a:custGeom>
              <a:avLst/>
              <a:gdLst/>
              <a:ahLst/>
              <a:cxnLst/>
              <a:rect r="r" b="b" t="t" l="l"/>
              <a:pathLst>
                <a:path h="380908" w="2093716">
                  <a:moveTo>
                    <a:pt x="48694" y="0"/>
                  </a:moveTo>
                  <a:lnTo>
                    <a:pt x="2045022" y="0"/>
                  </a:lnTo>
                  <a:cubicBezTo>
                    <a:pt x="2057937" y="0"/>
                    <a:pt x="2070322" y="5130"/>
                    <a:pt x="2079454" y="14262"/>
                  </a:cubicBezTo>
                  <a:cubicBezTo>
                    <a:pt x="2088586" y="23394"/>
                    <a:pt x="2093716" y="35779"/>
                    <a:pt x="2093716" y="48694"/>
                  </a:cubicBezTo>
                  <a:lnTo>
                    <a:pt x="2093716" y="332214"/>
                  </a:lnTo>
                  <a:cubicBezTo>
                    <a:pt x="2093716" y="345128"/>
                    <a:pt x="2088586" y="357514"/>
                    <a:pt x="2079454" y="366646"/>
                  </a:cubicBezTo>
                  <a:cubicBezTo>
                    <a:pt x="2070322" y="375777"/>
                    <a:pt x="2057937" y="380908"/>
                    <a:pt x="2045022" y="380908"/>
                  </a:cubicBezTo>
                  <a:lnTo>
                    <a:pt x="48694" y="380908"/>
                  </a:lnTo>
                  <a:cubicBezTo>
                    <a:pt x="21801" y="380908"/>
                    <a:pt x="0" y="359107"/>
                    <a:pt x="0" y="332214"/>
                  </a:cubicBezTo>
                  <a:lnTo>
                    <a:pt x="0" y="48694"/>
                  </a:lnTo>
                  <a:cubicBezTo>
                    <a:pt x="0" y="35779"/>
                    <a:pt x="5130" y="23394"/>
                    <a:pt x="14262" y="14262"/>
                  </a:cubicBezTo>
                  <a:cubicBezTo>
                    <a:pt x="23394" y="5130"/>
                    <a:pt x="35779" y="0"/>
                    <a:pt x="48694" y="0"/>
                  </a:cubicBezTo>
                  <a:close/>
                </a:path>
              </a:pathLst>
            </a:custGeom>
            <a:solidFill>
              <a:srgbClr val="FFFFFF">
                <a:alpha val="92941"/>
              </a:srgbClr>
            </a:solidFill>
            <a:ln w="9525" cap="rnd">
              <a:solidFill>
                <a:srgbClr val="000000">
                  <a:alpha val="92941"/>
                </a:srgbClr>
              </a:solidFill>
              <a:prstDash val="solid"/>
              <a:round/>
            </a:ln>
          </p:spPr>
        </p:sp>
        <p:sp>
          <p:nvSpPr>
            <p:cNvPr name="TextBox 26" id="26"/>
            <p:cNvSpPr txBox="true"/>
            <p:nvPr/>
          </p:nvSpPr>
          <p:spPr>
            <a:xfrm>
              <a:off x="0" y="-38100"/>
              <a:ext cx="2093716" cy="419008"/>
            </a:xfrm>
            <a:prstGeom prst="rect">
              <a:avLst/>
            </a:prstGeom>
          </p:spPr>
          <p:txBody>
            <a:bodyPr anchor="ctr" rtlCol="false" tIns="50800" lIns="50800" bIns="50800" rIns="50800"/>
            <a:lstStyle/>
            <a:p>
              <a:pPr algn="ctr">
                <a:lnSpc>
                  <a:spcPts val="2659"/>
                </a:lnSpc>
              </a:pPr>
            </a:p>
          </p:txBody>
        </p:sp>
      </p:grpSp>
      <p:grpSp>
        <p:nvGrpSpPr>
          <p:cNvPr name="Group 27" id="27"/>
          <p:cNvGrpSpPr/>
          <p:nvPr/>
        </p:nvGrpSpPr>
        <p:grpSpPr>
          <a:xfrm rot="0">
            <a:off x="5781069" y="792292"/>
            <a:ext cx="6635118" cy="1328101"/>
            <a:chOff x="0" y="0"/>
            <a:chExt cx="8846824" cy="1770802"/>
          </a:xfrm>
        </p:grpSpPr>
        <p:sp>
          <p:nvSpPr>
            <p:cNvPr name="Freeform 28" id="28"/>
            <p:cNvSpPr/>
            <p:nvPr/>
          </p:nvSpPr>
          <p:spPr>
            <a:xfrm flipH="false" flipV="false" rot="0">
              <a:off x="7226235" y="75106"/>
              <a:ext cx="1620589" cy="1620589"/>
            </a:xfrm>
            <a:custGeom>
              <a:avLst/>
              <a:gdLst/>
              <a:ahLst/>
              <a:cxnLst/>
              <a:rect r="r" b="b" t="t" l="l"/>
              <a:pathLst>
                <a:path h="1620589" w="1620589">
                  <a:moveTo>
                    <a:pt x="0" y="0"/>
                  </a:moveTo>
                  <a:lnTo>
                    <a:pt x="1620589" y="0"/>
                  </a:lnTo>
                  <a:lnTo>
                    <a:pt x="1620589" y="1620589"/>
                  </a:lnTo>
                  <a:lnTo>
                    <a:pt x="0" y="1620589"/>
                  </a:lnTo>
                  <a:lnTo>
                    <a:pt x="0" y="0"/>
                  </a:lnTo>
                  <a:close/>
                </a:path>
              </a:pathLst>
            </a:custGeom>
            <a:blipFill>
              <a:blip r:embed="rId2"/>
              <a:stretch>
                <a:fillRect l="0" t="0" r="0" b="0"/>
              </a:stretch>
            </a:blipFill>
          </p:spPr>
        </p:sp>
        <p:sp>
          <p:nvSpPr>
            <p:cNvPr name="Freeform 29" id="29"/>
            <p:cNvSpPr/>
            <p:nvPr/>
          </p:nvSpPr>
          <p:spPr>
            <a:xfrm flipH="false" flipV="false" rot="0">
              <a:off x="1872593" y="135136"/>
              <a:ext cx="5251851" cy="1500529"/>
            </a:xfrm>
            <a:custGeom>
              <a:avLst/>
              <a:gdLst/>
              <a:ahLst/>
              <a:cxnLst/>
              <a:rect r="r" b="b" t="t" l="l"/>
              <a:pathLst>
                <a:path h="1500529" w="5251851">
                  <a:moveTo>
                    <a:pt x="0" y="0"/>
                  </a:moveTo>
                  <a:lnTo>
                    <a:pt x="5251851" y="0"/>
                  </a:lnTo>
                  <a:lnTo>
                    <a:pt x="5251851" y="1500529"/>
                  </a:lnTo>
                  <a:lnTo>
                    <a:pt x="0" y="1500529"/>
                  </a:lnTo>
                  <a:lnTo>
                    <a:pt x="0" y="0"/>
                  </a:lnTo>
                  <a:close/>
                </a:path>
              </a:pathLst>
            </a:custGeom>
            <a:blipFill>
              <a:blip r:embed="rId3"/>
              <a:stretch>
                <a:fillRect l="0" t="0" r="0" b="0"/>
              </a:stretch>
            </a:blipFill>
          </p:spPr>
        </p:sp>
        <p:sp>
          <p:nvSpPr>
            <p:cNvPr name="Freeform 30" id="30"/>
            <p:cNvSpPr/>
            <p:nvPr/>
          </p:nvSpPr>
          <p:spPr>
            <a:xfrm flipH="false" flipV="false" rot="0">
              <a:off x="0" y="0"/>
              <a:ext cx="1770802" cy="1770802"/>
            </a:xfrm>
            <a:custGeom>
              <a:avLst/>
              <a:gdLst/>
              <a:ahLst/>
              <a:cxnLst/>
              <a:rect r="r" b="b" t="t" l="l"/>
              <a:pathLst>
                <a:path h="1770802" w="1770802">
                  <a:moveTo>
                    <a:pt x="0" y="0"/>
                  </a:moveTo>
                  <a:lnTo>
                    <a:pt x="1770802" y="0"/>
                  </a:lnTo>
                  <a:lnTo>
                    <a:pt x="1770802" y="1770802"/>
                  </a:lnTo>
                  <a:lnTo>
                    <a:pt x="0" y="1770802"/>
                  </a:lnTo>
                  <a:lnTo>
                    <a:pt x="0" y="0"/>
                  </a:lnTo>
                  <a:close/>
                </a:path>
              </a:pathLst>
            </a:custGeom>
            <a:blipFill>
              <a:blip r:embed="rId4"/>
              <a:stretch>
                <a:fillRect l="0" t="0" r="0" b="0"/>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589027">
            <a:off x="15814155" y="-868118"/>
            <a:ext cx="4947690" cy="3086100"/>
            <a:chOff x="0" y="0"/>
            <a:chExt cx="1303095" cy="812800"/>
          </a:xfrm>
        </p:grpSpPr>
        <p:sp>
          <p:nvSpPr>
            <p:cNvPr name="Freeform 3" id="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4" id="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818405" y="-292640"/>
            <a:ext cx="14144497" cy="1340390"/>
            <a:chOff x="0" y="0"/>
            <a:chExt cx="1527407" cy="144743"/>
          </a:xfrm>
        </p:grpSpPr>
        <p:sp>
          <p:nvSpPr>
            <p:cNvPr name="Freeform 6" id="6"/>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7" id="7"/>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044319" y="-670195"/>
            <a:ext cx="14144497" cy="1340390"/>
            <a:chOff x="0" y="0"/>
            <a:chExt cx="1527407" cy="144743"/>
          </a:xfrm>
        </p:grpSpPr>
        <p:sp>
          <p:nvSpPr>
            <p:cNvPr name="Freeform 9" id="9"/>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0" id="10"/>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sp>
        <p:nvSpPr>
          <p:cNvPr name="AutoShape 11" id="11"/>
          <p:cNvSpPr/>
          <p:nvPr/>
        </p:nvSpPr>
        <p:spPr>
          <a:xfrm rot="0">
            <a:off x="0" y="3374226"/>
            <a:ext cx="18288000" cy="3436443"/>
          </a:xfrm>
          <a:prstGeom prst="rect">
            <a:avLst/>
          </a:prstGeom>
          <a:solidFill>
            <a:srgbClr val="BFA046"/>
          </a:solidFill>
        </p:spPr>
      </p:sp>
      <p:sp>
        <p:nvSpPr>
          <p:cNvPr name="AutoShape 12" id="12"/>
          <p:cNvSpPr/>
          <p:nvPr/>
        </p:nvSpPr>
        <p:spPr>
          <a:xfrm rot="0">
            <a:off x="2890010" y="5245023"/>
            <a:ext cx="3734871" cy="3340659"/>
          </a:xfrm>
          <a:prstGeom prst="rect">
            <a:avLst/>
          </a:prstGeom>
          <a:solidFill>
            <a:srgbClr val="144158"/>
          </a:solidFill>
        </p:spPr>
      </p:sp>
      <p:sp>
        <p:nvSpPr>
          <p:cNvPr name="AutoShape 13" id="13"/>
          <p:cNvSpPr/>
          <p:nvPr/>
        </p:nvSpPr>
        <p:spPr>
          <a:xfrm rot="0">
            <a:off x="7265712" y="5245023"/>
            <a:ext cx="3734871" cy="3340659"/>
          </a:xfrm>
          <a:prstGeom prst="rect">
            <a:avLst/>
          </a:prstGeom>
          <a:solidFill>
            <a:srgbClr val="144158"/>
          </a:solidFill>
        </p:spPr>
      </p:sp>
      <p:sp>
        <p:nvSpPr>
          <p:cNvPr name="AutoShape 14" id="14"/>
          <p:cNvSpPr/>
          <p:nvPr/>
        </p:nvSpPr>
        <p:spPr>
          <a:xfrm rot="0">
            <a:off x="11644718" y="5245023"/>
            <a:ext cx="3734871" cy="3340659"/>
          </a:xfrm>
          <a:prstGeom prst="rect">
            <a:avLst/>
          </a:prstGeom>
          <a:solidFill>
            <a:srgbClr val="144158"/>
          </a:solidFill>
        </p:spPr>
      </p:sp>
      <p:grpSp>
        <p:nvGrpSpPr>
          <p:cNvPr name="Group 15" id="15"/>
          <p:cNvGrpSpPr/>
          <p:nvPr/>
        </p:nvGrpSpPr>
        <p:grpSpPr>
          <a:xfrm rot="0">
            <a:off x="11943558" y="3631542"/>
            <a:ext cx="3111635" cy="3179127"/>
            <a:chOff x="0" y="0"/>
            <a:chExt cx="819525" cy="837301"/>
          </a:xfrm>
        </p:grpSpPr>
        <p:sp>
          <p:nvSpPr>
            <p:cNvPr name="Freeform 16" id="16"/>
            <p:cNvSpPr/>
            <p:nvPr/>
          </p:nvSpPr>
          <p:spPr>
            <a:xfrm flipH="false" flipV="false" rot="0">
              <a:off x="0" y="0"/>
              <a:ext cx="819525" cy="837301"/>
            </a:xfrm>
            <a:custGeom>
              <a:avLst/>
              <a:gdLst/>
              <a:ahLst/>
              <a:cxnLst/>
              <a:rect r="r" b="b" t="t" l="l"/>
              <a:pathLst>
                <a:path h="837301" w="819525">
                  <a:moveTo>
                    <a:pt x="0" y="0"/>
                  </a:moveTo>
                  <a:lnTo>
                    <a:pt x="819525" y="0"/>
                  </a:lnTo>
                  <a:lnTo>
                    <a:pt x="819525" y="837301"/>
                  </a:lnTo>
                  <a:lnTo>
                    <a:pt x="0" y="837301"/>
                  </a:lnTo>
                  <a:close/>
                </a:path>
              </a:pathLst>
            </a:custGeom>
            <a:solidFill>
              <a:srgbClr val="FFFFFF"/>
            </a:solidFill>
          </p:spPr>
        </p:sp>
        <p:sp>
          <p:nvSpPr>
            <p:cNvPr name="TextBox 17" id="17"/>
            <p:cNvSpPr txBox="true"/>
            <p:nvPr/>
          </p:nvSpPr>
          <p:spPr>
            <a:xfrm>
              <a:off x="0" y="-38100"/>
              <a:ext cx="819525" cy="875401"/>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3192052" y="3679377"/>
            <a:ext cx="3111635" cy="3131292"/>
            <a:chOff x="0" y="0"/>
            <a:chExt cx="4148847" cy="4175056"/>
          </a:xfrm>
        </p:grpSpPr>
        <p:pic>
          <p:nvPicPr>
            <p:cNvPr name="Picture 19" id="19"/>
            <p:cNvPicPr>
              <a:picLocks noChangeAspect="true"/>
            </p:cNvPicPr>
            <p:nvPr/>
          </p:nvPicPr>
          <p:blipFill>
            <a:blip r:embed="rId2"/>
            <a:srcRect l="0" t="26463" r="0" b="16930"/>
            <a:stretch>
              <a:fillRect/>
            </a:stretch>
          </p:blipFill>
          <p:spPr>
            <a:xfrm flipH="false" flipV="false">
              <a:off x="0" y="0"/>
              <a:ext cx="4148847" cy="4175056"/>
            </a:xfrm>
            <a:prstGeom prst="rect">
              <a:avLst/>
            </a:prstGeom>
          </p:spPr>
        </p:pic>
      </p:grpSp>
      <p:grpSp>
        <p:nvGrpSpPr>
          <p:cNvPr name="Group 20" id="20"/>
          <p:cNvGrpSpPr/>
          <p:nvPr/>
        </p:nvGrpSpPr>
        <p:grpSpPr>
          <a:xfrm rot="0">
            <a:off x="7570823" y="3679377"/>
            <a:ext cx="3111635" cy="3131292"/>
            <a:chOff x="0" y="0"/>
            <a:chExt cx="4148847" cy="4175056"/>
          </a:xfrm>
        </p:grpSpPr>
        <p:pic>
          <p:nvPicPr>
            <p:cNvPr name="Picture 21" id="21"/>
            <p:cNvPicPr>
              <a:picLocks noChangeAspect="true"/>
            </p:cNvPicPr>
            <p:nvPr/>
          </p:nvPicPr>
          <p:blipFill>
            <a:blip r:embed="rId3"/>
            <a:srcRect l="10397" t="29343" r="23111" b="20472"/>
            <a:stretch>
              <a:fillRect/>
            </a:stretch>
          </p:blipFill>
          <p:spPr>
            <a:xfrm flipH="false" flipV="false">
              <a:off x="0" y="0"/>
              <a:ext cx="4148847" cy="4175056"/>
            </a:xfrm>
            <a:prstGeom prst="rect">
              <a:avLst/>
            </a:prstGeom>
          </p:spPr>
        </p:pic>
      </p:grpSp>
      <p:grpSp>
        <p:nvGrpSpPr>
          <p:cNvPr name="Group 22" id="22"/>
          <p:cNvGrpSpPr/>
          <p:nvPr/>
        </p:nvGrpSpPr>
        <p:grpSpPr>
          <a:xfrm rot="0">
            <a:off x="11644718" y="3405182"/>
            <a:ext cx="3358858" cy="3405486"/>
            <a:chOff x="0" y="0"/>
            <a:chExt cx="4478477" cy="4540648"/>
          </a:xfrm>
        </p:grpSpPr>
        <p:pic>
          <p:nvPicPr>
            <p:cNvPr name="Picture 23" id="23"/>
            <p:cNvPicPr>
              <a:picLocks noChangeAspect="true"/>
            </p:cNvPicPr>
            <p:nvPr/>
          </p:nvPicPr>
          <p:blipFill>
            <a:blip r:embed="rId4"/>
            <a:srcRect l="13281" t="29770" r="14305" b="29002"/>
            <a:stretch>
              <a:fillRect/>
            </a:stretch>
          </p:blipFill>
          <p:spPr>
            <a:xfrm flipH="false" flipV="false">
              <a:off x="0" y="0"/>
              <a:ext cx="4478477" cy="4540648"/>
            </a:xfrm>
            <a:prstGeom prst="rect">
              <a:avLst/>
            </a:prstGeom>
          </p:spPr>
        </p:pic>
      </p:grpSp>
      <p:sp>
        <p:nvSpPr>
          <p:cNvPr name="AutoShape 24" id="24"/>
          <p:cNvSpPr/>
          <p:nvPr/>
        </p:nvSpPr>
        <p:spPr>
          <a:xfrm>
            <a:off x="8683156" y="2702714"/>
            <a:ext cx="781916" cy="0"/>
          </a:xfrm>
          <a:prstGeom prst="line">
            <a:avLst/>
          </a:prstGeom>
          <a:ln cap="flat" w="38100">
            <a:solidFill>
              <a:srgbClr val="0CA3B3"/>
            </a:solidFill>
            <a:prstDash val="solid"/>
            <a:headEnd type="none" len="sm" w="sm"/>
            <a:tailEnd type="none" len="sm" w="sm"/>
          </a:ln>
        </p:spPr>
      </p:sp>
      <p:grpSp>
        <p:nvGrpSpPr>
          <p:cNvPr name="Group 25" id="25"/>
          <p:cNvGrpSpPr/>
          <p:nvPr/>
        </p:nvGrpSpPr>
        <p:grpSpPr>
          <a:xfrm rot="2589027">
            <a:off x="-2473845" y="8204909"/>
            <a:ext cx="4947690" cy="3086100"/>
            <a:chOff x="0" y="0"/>
            <a:chExt cx="1303095" cy="812800"/>
          </a:xfrm>
        </p:grpSpPr>
        <p:sp>
          <p:nvSpPr>
            <p:cNvPr name="Freeform 26" id="26"/>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27" id="27"/>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28" id="28"/>
          <p:cNvGrpSpPr/>
          <p:nvPr/>
        </p:nvGrpSpPr>
        <p:grpSpPr>
          <a:xfrm rot="0">
            <a:off x="-6635906" y="9154707"/>
            <a:ext cx="14144497" cy="1186504"/>
            <a:chOff x="0" y="0"/>
            <a:chExt cx="1527407" cy="128126"/>
          </a:xfrm>
        </p:grpSpPr>
        <p:sp>
          <p:nvSpPr>
            <p:cNvPr name="Freeform 29" id="29"/>
            <p:cNvSpPr/>
            <p:nvPr/>
          </p:nvSpPr>
          <p:spPr>
            <a:xfrm flipH="false" flipV="false" rot="0">
              <a:off x="0" y="0"/>
              <a:ext cx="1527407" cy="128126"/>
            </a:xfrm>
            <a:custGeom>
              <a:avLst/>
              <a:gdLst/>
              <a:ahLst/>
              <a:cxnLst/>
              <a:rect r="r" b="b" t="t" l="l"/>
              <a:pathLst>
                <a:path h="128126" w="1527407">
                  <a:moveTo>
                    <a:pt x="1324207" y="0"/>
                  </a:moveTo>
                  <a:lnTo>
                    <a:pt x="0" y="0"/>
                  </a:lnTo>
                  <a:lnTo>
                    <a:pt x="203200" y="128126"/>
                  </a:lnTo>
                  <a:lnTo>
                    <a:pt x="1527407" y="128126"/>
                  </a:lnTo>
                  <a:lnTo>
                    <a:pt x="1324207" y="0"/>
                  </a:lnTo>
                  <a:close/>
                </a:path>
              </a:pathLst>
            </a:custGeom>
            <a:solidFill>
              <a:srgbClr val="BFA046"/>
            </a:solidFill>
          </p:spPr>
        </p:sp>
        <p:sp>
          <p:nvSpPr>
            <p:cNvPr name="TextBox 30" id="30"/>
            <p:cNvSpPr txBox="true"/>
            <p:nvPr/>
          </p:nvSpPr>
          <p:spPr>
            <a:xfrm>
              <a:off x="101600" y="-38100"/>
              <a:ext cx="1324207" cy="166226"/>
            </a:xfrm>
            <a:prstGeom prst="rect">
              <a:avLst/>
            </a:prstGeom>
          </p:spPr>
          <p:txBody>
            <a:bodyPr anchor="ctr" rtlCol="false" tIns="50800" lIns="50800" bIns="50800" rIns="50800"/>
            <a:lstStyle/>
            <a:p>
              <a:pPr algn="ctr">
                <a:lnSpc>
                  <a:spcPts val="2659"/>
                </a:lnSpc>
              </a:pPr>
            </a:p>
          </p:txBody>
        </p:sp>
      </p:grpSp>
      <p:grpSp>
        <p:nvGrpSpPr>
          <p:cNvPr name="Group 31" id="31"/>
          <p:cNvGrpSpPr/>
          <p:nvPr/>
        </p:nvGrpSpPr>
        <p:grpSpPr>
          <a:xfrm rot="0">
            <a:off x="-6649855" y="9575641"/>
            <a:ext cx="14144497" cy="1340390"/>
            <a:chOff x="0" y="0"/>
            <a:chExt cx="1527407" cy="144743"/>
          </a:xfrm>
        </p:grpSpPr>
        <p:sp>
          <p:nvSpPr>
            <p:cNvPr name="Freeform 32" id="32"/>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33" id="33"/>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sp>
        <p:nvSpPr>
          <p:cNvPr name="TextBox 34" id="34"/>
          <p:cNvSpPr txBox="true"/>
          <p:nvPr/>
        </p:nvSpPr>
        <p:spPr>
          <a:xfrm rot="0">
            <a:off x="2946306" y="7591701"/>
            <a:ext cx="3700281" cy="569596"/>
          </a:xfrm>
          <a:prstGeom prst="rect">
            <a:avLst/>
          </a:prstGeom>
        </p:spPr>
        <p:txBody>
          <a:bodyPr anchor="t" rtlCol="false" tIns="0" lIns="0" bIns="0" rIns="0">
            <a:spAutoFit/>
          </a:bodyPr>
          <a:lstStyle/>
          <a:p>
            <a:pPr algn="ctr">
              <a:lnSpc>
                <a:spcPts val="4139"/>
              </a:lnSpc>
            </a:pPr>
            <a:r>
              <a:rPr lang="en-US" sz="2999" b="true">
                <a:solidFill>
                  <a:srgbClr val="FFFFFF"/>
                </a:solidFill>
                <a:latin typeface="Times New Roman Bold"/>
                <a:ea typeface="Times New Roman Bold"/>
                <a:cs typeface="Times New Roman Bold"/>
                <a:sym typeface="Times New Roman Bold"/>
              </a:rPr>
              <a:t>Rika Ajeng Finatih</a:t>
            </a:r>
          </a:p>
        </p:txBody>
      </p:sp>
      <p:sp>
        <p:nvSpPr>
          <p:cNvPr name="TextBox 35" id="35"/>
          <p:cNvSpPr txBox="true"/>
          <p:nvPr/>
        </p:nvSpPr>
        <p:spPr>
          <a:xfrm rot="0">
            <a:off x="7322007" y="7591701"/>
            <a:ext cx="3700281" cy="569596"/>
          </a:xfrm>
          <a:prstGeom prst="rect">
            <a:avLst/>
          </a:prstGeom>
        </p:spPr>
        <p:txBody>
          <a:bodyPr anchor="t" rtlCol="false" tIns="0" lIns="0" bIns="0" rIns="0">
            <a:spAutoFit/>
          </a:bodyPr>
          <a:lstStyle/>
          <a:p>
            <a:pPr algn="ctr">
              <a:lnSpc>
                <a:spcPts val="4139"/>
              </a:lnSpc>
            </a:pPr>
            <a:r>
              <a:rPr lang="en-US" sz="2999" b="true">
                <a:solidFill>
                  <a:srgbClr val="FFFFFF"/>
                </a:solidFill>
                <a:latin typeface="Times New Roman Bold"/>
                <a:ea typeface="Times New Roman Bold"/>
                <a:cs typeface="Times New Roman Bold"/>
                <a:sym typeface="Times New Roman Bold"/>
              </a:rPr>
              <a:t>Kirana Ratu .M.</a:t>
            </a:r>
          </a:p>
        </p:txBody>
      </p:sp>
      <p:sp>
        <p:nvSpPr>
          <p:cNvPr name="TextBox 36" id="36"/>
          <p:cNvSpPr txBox="true"/>
          <p:nvPr/>
        </p:nvSpPr>
        <p:spPr>
          <a:xfrm rot="0">
            <a:off x="11701014" y="7591701"/>
            <a:ext cx="3700281" cy="569596"/>
          </a:xfrm>
          <a:prstGeom prst="rect">
            <a:avLst/>
          </a:prstGeom>
        </p:spPr>
        <p:txBody>
          <a:bodyPr anchor="t" rtlCol="false" tIns="0" lIns="0" bIns="0" rIns="0">
            <a:spAutoFit/>
          </a:bodyPr>
          <a:lstStyle/>
          <a:p>
            <a:pPr algn="ctr">
              <a:lnSpc>
                <a:spcPts val="4139"/>
              </a:lnSpc>
            </a:pPr>
            <a:r>
              <a:rPr lang="en-US" sz="2999" b="true">
                <a:solidFill>
                  <a:srgbClr val="FFFFFF"/>
                </a:solidFill>
                <a:latin typeface="Times New Roman Bold"/>
                <a:ea typeface="Times New Roman Bold"/>
                <a:cs typeface="Times New Roman Bold"/>
                <a:sym typeface="Times New Roman Bold"/>
              </a:rPr>
              <a:t>Sasa Rahma Lia</a:t>
            </a:r>
          </a:p>
        </p:txBody>
      </p:sp>
      <p:sp>
        <p:nvSpPr>
          <p:cNvPr name="TextBox 37" id="37"/>
          <p:cNvSpPr txBox="true"/>
          <p:nvPr/>
        </p:nvSpPr>
        <p:spPr>
          <a:xfrm rot="0">
            <a:off x="3432026" y="8092788"/>
            <a:ext cx="2728840" cy="504825"/>
          </a:xfrm>
          <a:prstGeom prst="rect">
            <a:avLst/>
          </a:prstGeom>
        </p:spPr>
        <p:txBody>
          <a:bodyPr anchor="t" rtlCol="false" tIns="0" lIns="0" bIns="0" rIns="0">
            <a:spAutoFit/>
          </a:bodyPr>
          <a:lstStyle/>
          <a:p>
            <a:pPr algn="ctr">
              <a:lnSpc>
                <a:spcPts val="3750"/>
              </a:lnSpc>
            </a:pPr>
            <a:r>
              <a:rPr lang="en-US" sz="2500">
                <a:solidFill>
                  <a:srgbClr val="FFFFFF"/>
                </a:solidFill>
                <a:latin typeface="Times New Roman"/>
                <a:ea typeface="Times New Roman"/>
                <a:cs typeface="Times New Roman"/>
                <a:sym typeface="Times New Roman"/>
              </a:rPr>
              <a:t>121450036</a:t>
            </a:r>
          </a:p>
        </p:txBody>
      </p:sp>
      <p:sp>
        <p:nvSpPr>
          <p:cNvPr name="TextBox 38" id="38"/>
          <p:cNvSpPr txBox="true"/>
          <p:nvPr/>
        </p:nvSpPr>
        <p:spPr>
          <a:xfrm rot="0">
            <a:off x="7807728" y="8092788"/>
            <a:ext cx="2728840" cy="504825"/>
          </a:xfrm>
          <a:prstGeom prst="rect">
            <a:avLst/>
          </a:prstGeom>
        </p:spPr>
        <p:txBody>
          <a:bodyPr anchor="t" rtlCol="false" tIns="0" lIns="0" bIns="0" rIns="0">
            <a:spAutoFit/>
          </a:bodyPr>
          <a:lstStyle/>
          <a:p>
            <a:pPr algn="ctr">
              <a:lnSpc>
                <a:spcPts val="3750"/>
              </a:lnSpc>
            </a:pPr>
            <a:r>
              <a:rPr lang="en-US" sz="2500">
                <a:solidFill>
                  <a:srgbClr val="FFFFFF"/>
                </a:solidFill>
                <a:latin typeface="Times New Roman"/>
                <a:ea typeface="Times New Roman"/>
                <a:cs typeface="Times New Roman"/>
                <a:sym typeface="Times New Roman"/>
              </a:rPr>
              <a:t>121450082</a:t>
            </a:r>
          </a:p>
        </p:txBody>
      </p:sp>
      <p:sp>
        <p:nvSpPr>
          <p:cNvPr name="TextBox 39" id="39"/>
          <p:cNvSpPr txBox="true"/>
          <p:nvPr/>
        </p:nvSpPr>
        <p:spPr>
          <a:xfrm rot="0">
            <a:off x="12186734" y="8092788"/>
            <a:ext cx="2728840" cy="504825"/>
          </a:xfrm>
          <a:prstGeom prst="rect">
            <a:avLst/>
          </a:prstGeom>
        </p:spPr>
        <p:txBody>
          <a:bodyPr anchor="t" rtlCol="false" tIns="0" lIns="0" bIns="0" rIns="0">
            <a:spAutoFit/>
          </a:bodyPr>
          <a:lstStyle/>
          <a:p>
            <a:pPr algn="ctr">
              <a:lnSpc>
                <a:spcPts val="3750"/>
              </a:lnSpc>
            </a:pPr>
            <a:r>
              <a:rPr lang="en-US" sz="2500">
                <a:solidFill>
                  <a:srgbClr val="FFFFFF"/>
                </a:solidFill>
                <a:latin typeface="Times New Roman"/>
                <a:ea typeface="Times New Roman"/>
                <a:cs typeface="Times New Roman"/>
                <a:sym typeface="Times New Roman"/>
              </a:rPr>
              <a:t>121450119</a:t>
            </a:r>
          </a:p>
        </p:txBody>
      </p:sp>
      <p:sp>
        <p:nvSpPr>
          <p:cNvPr name="TextBox 40" id="40"/>
          <p:cNvSpPr txBox="true"/>
          <p:nvPr/>
        </p:nvSpPr>
        <p:spPr>
          <a:xfrm rot="0">
            <a:off x="708117" y="1754182"/>
            <a:ext cx="16731993" cy="889000"/>
          </a:xfrm>
          <a:prstGeom prst="rect">
            <a:avLst/>
          </a:prstGeom>
        </p:spPr>
        <p:txBody>
          <a:bodyPr anchor="t" rtlCol="false" tIns="0" lIns="0" bIns="0" rIns="0">
            <a:spAutoFit/>
          </a:bodyPr>
          <a:lstStyle/>
          <a:p>
            <a:pPr algn="ctr">
              <a:lnSpc>
                <a:spcPts val="6049"/>
              </a:lnSpc>
            </a:pPr>
            <a:r>
              <a:rPr lang="en-US" b="true" sz="5499">
                <a:solidFill>
                  <a:srgbClr val="062C3D"/>
                </a:solidFill>
                <a:latin typeface="Times New Roman Bold"/>
                <a:ea typeface="Times New Roman Bold"/>
                <a:cs typeface="Times New Roman Bold"/>
                <a:sym typeface="Times New Roman Bold"/>
              </a:rPr>
              <a:t>ANGGOTA KELOMPOK 7</a:t>
            </a:r>
          </a:p>
        </p:txBody>
      </p:sp>
      <p:sp>
        <p:nvSpPr>
          <p:cNvPr name="TextBox 41" id="41"/>
          <p:cNvSpPr txBox="true"/>
          <p:nvPr/>
        </p:nvSpPr>
        <p:spPr>
          <a:xfrm rot="0">
            <a:off x="1028700" y="1269152"/>
            <a:ext cx="16230600" cy="479449"/>
          </a:xfrm>
          <a:prstGeom prst="rect">
            <a:avLst/>
          </a:prstGeom>
        </p:spPr>
        <p:txBody>
          <a:bodyPr anchor="t" rtlCol="false" tIns="0" lIns="0" bIns="0" rIns="0">
            <a:spAutoFit/>
          </a:bodyPr>
          <a:lstStyle/>
          <a:p>
            <a:pPr algn="ctr">
              <a:lnSpc>
                <a:spcPts val="3500"/>
              </a:lnSpc>
            </a:pPr>
            <a:r>
              <a:rPr lang="en-US" sz="2500">
                <a:solidFill>
                  <a:srgbClr val="062C3D"/>
                </a:solidFill>
                <a:latin typeface="Times New Roman"/>
                <a:ea typeface="Times New Roman"/>
                <a:cs typeface="Times New Roman"/>
                <a:sym typeface="Times New Roman"/>
              </a:rPr>
              <a:t>Analisis Deret Waktu</a:t>
            </a:r>
          </a:p>
        </p:txBody>
      </p:sp>
      <p:sp>
        <p:nvSpPr>
          <p:cNvPr name="TextBox 42" id="42"/>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002C4F"/>
                </a:solidFill>
                <a:latin typeface="Times New Roman Italics"/>
                <a:ea typeface="Times New Roman Italics"/>
                <a:cs typeface="Times New Roman Italics"/>
                <a:sym typeface="Times New Roman Italics"/>
              </a:rPr>
              <a:t>02</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4414028"/>
            <a:ext cx="7727514" cy="969888"/>
            <a:chOff x="0" y="0"/>
            <a:chExt cx="10303352" cy="1293184"/>
          </a:xfrm>
        </p:grpSpPr>
        <p:grpSp>
          <p:nvGrpSpPr>
            <p:cNvPr name="Group 3" id="3"/>
            <p:cNvGrpSpPr/>
            <p:nvPr/>
          </p:nvGrpSpPr>
          <p:grpSpPr>
            <a:xfrm rot="0">
              <a:off x="0" y="2533"/>
              <a:ext cx="10303352" cy="1290651"/>
              <a:chOff x="0" y="0"/>
              <a:chExt cx="1740333" cy="218003"/>
            </a:xfrm>
          </p:grpSpPr>
          <p:sp>
            <p:nvSpPr>
              <p:cNvPr name="Freeform 4" id="4"/>
              <p:cNvSpPr/>
              <p:nvPr/>
            </p:nvSpPr>
            <p:spPr>
              <a:xfrm flipH="false" flipV="false" rot="0">
                <a:off x="0" y="0"/>
                <a:ext cx="1740334" cy="218003"/>
              </a:xfrm>
              <a:custGeom>
                <a:avLst/>
                <a:gdLst/>
                <a:ahLst/>
                <a:cxnLst/>
                <a:rect r="r" b="b" t="t" l="l"/>
                <a:pathLst>
                  <a:path h="218003" w="1740334">
                    <a:moveTo>
                      <a:pt x="20037" y="0"/>
                    </a:moveTo>
                    <a:lnTo>
                      <a:pt x="1720296" y="0"/>
                    </a:lnTo>
                    <a:cubicBezTo>
                      <a:pt x="1731363" y="0"/>
                      <a:pt x="1740334" y="8971"/>
                      <a:pt x="1740334" y="20037"/>
                    </a:cubicBezTo>
                    <a:lnTo>
                      <a:pt x="1740334" y="197966"/>
                    </a:lnTo>
                    <a:cubicBezTo>
                      <a:pt x="1740334" y="209032"/>
                      <a:pt x="1731363" y="218003"/>
                      <a:pt x="1720296" y="218003"/>
                    </a:cubicBezTo>
                    <a:lnTo>
                      <a:pt x="20037" y="218003"/>
                    </a:lnTo>
                    <a:cubicBezTo>
                      <a:pt x="8971" y="218003"/>
                      <a:pt x="0" y="209032"/>
                      <a:pt x="0" y="197966"/>
                    </a:cubicBezTo>
                    <a:lnTo>
                      <a:pt x="0" y="20037"/>
                    </a:lnTo>
                    <a:cubicBezTo>
                      <a:pt x="0" y="8971"/>
                      <a:pt x="8971" y="0"/>
                      <a:pt x="20037" y="0"/>
                    </a:cubicBezTo>
                    <a:close/>
                  </a:path>
                </a:pathLst>
              </a:custGeom>
              <a:solidFill>
                <a:srgbClr val="144158"/>
              </a:solidFill>
            </p:spPr>
          </p:sp>
          <p:sp>
            <p:nvSpPr>
              <p:cNvPr name="TextBox 5" id="5"/>
              <p:cNvSpPr txBox="true"/>
              <p:nvPr/>
            </p:nvSpPr>
            <p:spPr>
              <a:xfrm>
                <a:off x="0" y="47625"/>
                <a:ext cx="1740333" cy="170378"/>
              </a:xfrm>
              <a:prstGeom prst="rect">
                <a:avLst/>
              </a:prstGeom>
            </p:spPr>
            <p:txBody>
              <a:bodyPr anchor="ctr" rtlCol="false" tIns="50800" lIns="50800" bIns="50800" rIns="50800"/>
              <a:lstStyle/>
              <a:p>
                <a:pPr algn="ctr">
                  <a:lnSpc>
                    <a:spcPts val="2499"/>
                  </a:lnSpc>
                </a:pPr>
              </a:p>
            </p:txBody>
          </p:sp>
        </p:grpSp>
        <p:grpSp>
          <p:nvGrpSpPr>
            <p:cNvPr name="Group 6" id="6"/>
            <p:cNvGrpSpPr/>
            <p:nvPr/>
          </p:nvGrpSpPr>
          <p:grpSpPr>
            <a:xfrm rot="0">
              <a:off x="0" y="0"/>
              <a:ext cx="1269011" cy="1290651"/>
              <a:chOff x="0" y="0"/>
              <a:chExt cx="214348" cy="218003"/>
            </a:xfrm>
          </p:grpSpPr>
          <p:sp>
            <p:nvSpPr>
              <p:cNvPr name="Freeform 7" id="7"/>
              <p:cNvSpPr/>
              <p:nvPr/>
            </p:nvSpPr>
            <p:spPr>
              <a:xfrm flipH="false" flipV="false" rot="0">
                <a:off x="0" y="0"/>
                <a:ext cx="214348" cy="218003"/>
              </a:xfrm>
              <a:custGeom>
                <a:avLst/>
                <a:gdLst/>
                <a:ahLst/>
                <a:cxnLst/>
                <a:rect r="r" b="b" t="t" l="l"/>
                <a:pathLst>
                  <a:path h="218003" w="214348">
                    <a:moveTo>
                      <a:pt x="107174" y="0"/>
                    </a:moveTo>
                    <a:lnTo>
                      <a:pt x="107174" y="0"/>
                    </a:lnTo>
                    <a:cubicBezTo>
                      <a:pt x="135598" y="0"/>
                      <a:pt x="162858" y="11292"/>
                      <a:pt x="182957" y="31391"/>
                    </a:cubicBezTo>
                    <a:cubicBezTo>
                      <a:pt x="203056" y="51490"/>
                      <a:pt x="214348" y="78750"/>
                      <a:pt x="214348" y="107174"/>
                    </a:cubicBezTo>
                    <a:lnTo>
                      <a:pt x="214348" y="110829"/>
                    </a:lnTo>
                    <a:cubicBezTo>
                      <a:pt x="214348" y="170020"/>
                      <a:pt x="166365" y="218003"/>
                      <a:pt x="107174" y="218003"/>
                    </a:cubicBezTo>
                    <a:lnTo>
                      <a:pt x="107174" y="218003"/>
                    </a:lnTo>
                    <a:cubicBezTo>
                      <a:pt x="78750" y="218003"/>
                      <a:pt x="51490" y="206712"/>
                      <a:pt x="31391" y="186613"/>
                    </a:cubicBezTo>
                    <a:cubicBezTo>
                      <a:pt x="11292" y="166514"/>
                      <a:pt x="0" y="139253"/>
                      <a:pt x="0" y="110829"/>
                    </a:cubicBezTo>
                    <a:lnTo>
                      <a:pt x="0" y="107174"/>
                    </a:lnTo>
                    <a:cubicBezTo>
                      <a:pt x="0" y="47983"/>
                      <a:pt x="47983" y="0"/>
                      <a:pt x="107174" y="0"/>
                    </a:cubicBezTo>
                    <a:close/>
                  </a:path>
                </a:pathLst>
              </a:custGeom>
              <a:solidFill>
                <a:srgbClr val="BFA046"/>
              </a:solidFill>
            </p:spPr>
          </p:sp>
          <p:sp>
            <p:nvSpPr>
              <p:cNvPr name="TextBox 8" id="8"/>
              <p:cNvSpPr txBox="true"/>
              <p:nvPr/>
            </p:nvSpPr>
            <p:spPr>
              <a:xfrm>
                <a:off x="0" y="47625"/>
                <a:ext cx="214348" cy="170378"/>
              </a:xfrm>
              <a:prstGeom prst="rect">
                <a:avLst/>
              </a:prstGeom>
            </p:spPr>
            <p:txBody>
              <a:bodyPr anchor="ctr" rtlCol="false" tIns="50800" lIns="50800" bIns="50800" rIns="50800"/>
              <a:lstStyle/>
              <a:p>
                <a:pPr algn="ctr">
                  <a:lnSpc>
                    <a:spcPts val="2499"/>
                  </a:lnSpc>
                </a:pPr>
              </a:p>
            </p:txBody>
          </p:sp>
        </p:grpSp>
        <p:sp>
          <p:nvSpPr>
            <p:cNvPr name="TextBox 9" id="9"/>
            <p:cNvSpPr txBox="true"/>
            <p:nvPr/>
          </p:nvSpPr>
          <p:spPr>
            <a:xfrm rot="0">
              <a:off x="1883876" y="296354"/>
              <a:ext cx="3482782" cy="676209"/>
            </a:xfrm>
            <a:prstGeom prst="rect">
              <a:avLst/>
            </a:prstGeom>
          </p:spPr>
          <p:txBody>
            <a:bodyPr anchor="t" rtlCol="false" tIns="0" lIns="0" bIns="0" rIns="0">
              <a:spAutoFit/>
            </a:bodyPr>
            <a:lstStyle/>
            <a:p>
              <a:pPr algn="l">
                <a:lnSpc>
                  <a:spcPts val="3600"/>
                </a:lnSpc>
              </a:pPr>
              <a:r>
                <a:rPr lang="en-US" sz="3000">
                  <a:solidFill>
                    <a:srgbClr val="F6FCFB"/>
                  </a:solidFill>
                  <a:latin typeface="Times New Roman"/>
                  <a:ea typeface="Times New Roman"/>
                  <a:cs typeface="Times New Roman"/>
                  <a:sym typeface="Times New Roman"/>
                </a:rPr>
                <a:t>Pendahuluan</a:t>
              </a:r>
            </a:p>
          </p:txBody>
        </p:sp>
        <p:sp>
          <p:nvSpPr>
            <p:cNvPr name="TextBox 10" id="10"/>
            <p:cNvSpPr txBox="true"/>
            <p:nvPr/>
          </p:nvSpPr>
          <p:spPr>
            <a:xfrm rot="0">
              <a:off x="237755" y="273850"/>
              <a:ext cx="793501" cy="676209"/>
            </a:xfrm>
            <a:prstGeom prst="rect">
              <a:avLst/>
            </a:prstGeom>
          </p:spPr>
          <p:txBody>
            <a:bodyPr anchor="t" rtlCol="false" tIns="0" lIns="0" bIns="0" rIns="0">
              <a:spAutoFit/>
            </a:bodyPr>
            <a:lstStyle/>
            <a:p>
              <a:pPr algn="ctr">
                <a:lnSpc>
                  <a:spcPts val="3600"/>
                </a:lnSpc>
              </a:pPr>
              <a:r>
                <a:rPr lang="en-US" sz="3000" b="true">
                  <a:solidFill>
                    <a:srgbClr val="FFFFFF"/>
                  </a:solidFill>
                  <a:latin typeface="Times New Roman Bold"/>
                  <a:ea typeface="Times New Roman Bold"/>
                  <a:cs typeface="Times New Roman Bold"/>
                  <a:sym typeface="Times New Roman Bold"/>
                </a:rPr>
                <a:t>01</a:t>
              </a:r>
            </a:p>
          </p:txBody>
        </p:sp>
      </p:grpSp>
      <p:grpSp>
        <p:nvGrpSpPr>
          <p:cNvPr name="Group 11" id="11"/>
          <p:cNvGrpSpPr/>
          <p:nvPr/>
        </p:nvGrpSpPr>
        <p:grpSpPr>
          <a:xfrm rot="0">
            <a:off x="9509415" y="4414028"/>
            <a:ext cx="7749885" cy="967988"/>
            <a:chOff x="0" y="0"/>
            <a:chExt cx="10333181" cy="1290651"/>
          </a:xfrm>
        </p:grpSpPr>
        <p:grpSp>
          <p:nvGrpSpPr>
            <p:cNvPr name="Group 12" id="12"/>
            <p:cNvGrpSpPr/>
            <p:nvPr/>
          </p:nvGrpSpPr>
          <p:grpSpPr>
            <a:xfrm rot="0">
              <a:off x="0" y="0"/>
              <a:ext cx="10303352" cy="1290651"/>
              <a:chOff x="0" y="0"/>
              <a:chExt cx="1740333" cy="218003"/>
            </a:xfrm>
          </p:grpSpPr>
          <p:sp>
            <p:nvSpPr>
              <p:cNvPr name="Freeform 13" id="13"/>
              <p:cNvSpPr/>
              <p:nvPr/>
            </p:nvSpPr>
            <p:spPr>
              <a:xfrm flipH="false" flipV="false" rot="0">
                <a:off x="0" y="0"/>
                <a:ext cx="1740334" cy="218003"/>
              </a:xfrm>
              <a:custGeom>
                <a:avLst/>
                <a:gdLst/>
                <a:ahLst/>
                <a:cxnLst/>
                <a:rect r="r" b="b" t="t" l="l"/>
                <a:pathLst>
                  <a:path h="218003" w="1740334">
                    <a:moveTo>
                      <a:pt x="20037" y="0"/>
                    </a:moveTo>
                    <a:lnTo>
                      <a:pt x="1720296" y="0"/>
                    </a:lnTo>
                    <a:cubicBezTo>
                      <a:pt x="1731363" y="0"/>
                      <a:pt x="1740334" y="8971"/>
                      <a:pt x="1740334" y="20037"/>
                    </a:cubicBezTo>
                    <a:lnTo>
                      <a:pt x="1740334" y="197966"/>
                    </a:lnTo>
                    <a:cubicBezTo>
                      <a:pt x="1740334" y="209032"/>
                      <a:pt x="1731363" y="218003"/>
                      <a:pt x="1720296" y="218003"/>
                    </a:cubicBezTo>
                    <a:lnTo>
                      <a:pt x="20037" y="218003"/>
                    </a:lnTo>
                    <a:cubicBezTo>
                      <a:pt x="8971" y="218003"/>
                      <a:pt x="0" y="209032"/>
                      <a:pt x="0" y="197966"/>
                    </a:cubicBezTo>
                    <a:lnTo>
                      <a:pt x="0" y="20037"/>
                    </a:lnTo>
                    <a:cubicBezTo>
                      <a:pt x="0" y="8971"/>
                      <a:pt x="8971" y="0"/>
                      <a:pt x="20037" y="0"/>
                    </a:cubicBezTo>
                    <a:close/>
                  </a:path>
                </a:pathLst>
              </a:custGeom>
              <a:solidFill>
                <a:srgbClr val="144158"/>
              </a:solidFill>
            </p:spPr>
          </p:sp>
          <p:sp>
            <p:nvSpPr>
              <p:cNvPr name="TextBox 14" id="14"/>
              <p:cNvSpPr txBox="true"/>
              <p:nvPr/>
            </p:nvSpPr>
            <p:spPr>
              <a:xfrm>
                <a:off x="0" y="47625"/>
                <a:ext cx="1740333" cy="170378"/>
              </a:xfrm>
              <a:prstGeom prst="rect">
                <a:avLst/>
              </a:prstGeom>
            </p:spPr>
            <p:txBody>
              <a:bodyPr anchor="ctr" rtlCol="false" tIns="50800" lIns="50800" bIns="50800" rIns="50800"/>
              <a:lstStyle/>
              <a:p>
                <a:pPr algn="ctr">
                  <a:lnSpc>
                    <a:spcPts val="2499"/>
                  </a:lnSpc>
                </a:pPr>
              </a:p>
            </p:txBody>
          </p:sp>
        </p:grpSp>
        <p:grpSp>
          <p:nvGrpSpPr>
            <p:cNvPr name="Group 15" id="15"/>
            <p:cNvGrpSpPr/>
            <p:nvPr/>
          </p:nvGrpSpPr>
          <p:grpSpPr>
            <a:xfrm rot="0">
              <a:off x="0" y="0"/>
              <a:ext cx="1269011" cy="1290651"/>
              <a:chOff x="0" y="0"/>
              <a:chExt cx="214348" cy="218003"/>
            </a:xfrm>
          </p:grpSpPr>
          <p:sp>
            <p:nvSpPr>
              <p:cNvPr name="Freeform 16" id="16"/>
              <p:cNvSpPr/>
              <p:nvPr/>
            </p:nvSpPr>
            <p:spPr>
              <a:xfrm flipH="false" flipV="false" rot="0">
                <a:off x="0" y="0"/>
                <a:ext cx="214348" cy="218003"/>
              </a:xfrm>
              <a:custGeom>
                <a:avLst/>
                <a:gdLst/>
                <a:ahLst/>
                <a:cxnLst/>
                <a:rect r="r" b="b" t="t" l="l"/>
                <a:pathLst>
                  <a:path h="218003" w="214348">
                    <a:moveTo>
                      <a:pt x="107174" y="0"/>
                    </a:moveTo>
                    <a:lnTo>
                      <a:pt x="107174" y="0"/>
                    </a:lnTo>
                    <a:cubicBezTo>
                      <a:pt x="135598" y="0"/>
                      <a:pt x="162858" y="11292"/>
                      <a:pt x="182957" y="31391"/>
                    </a:cubicBezTo>
                    <a:cubicBezTo>
                      <a:pt x="203056" y="51490"/>
                      <a:pt x="214348" y="78750"/>
                      <a:pt x="214348" y="107174"/>
                    </a:cubicBezTo>
                    <a:lnTo>
                      <a:pt x="214348" y="110829"/>
                    </a:lnTo>
                    <a:cubicBezTo>
                      <a:pt x="214348" y="170020"/>
                      <a:pt x="166365" y="218003"/>
                      <a:pt x="107174" y="218003"/>
                    </a:cubicBezTo>
                    <a:lnTo>
                      <a:pt x="107174" y="218003"/>
                    </a:lnTo>
                    <a:cubicBezTo>
                      <a:pt x="78750" y="218003"/>
                      <a:pt x="51490" y="206712"/>
                      <a:pt x="31391" y="186613"/>
                    </a:cubicBezTo>
                    <a:cubicBezTo>
                      <a:pt x="11292" y="166514"/>
                      <a:pt x="0" y="139253"/>
                      <a:pt x="0" y="110829"/>
                    </a:cubicBezTo>
                    <a:lnTo>
                      <a:pt x="0" y="107174"/>
                    </a:lnTo>
                    <a:cubicBezTo>
                      <a:pt x="0" y="47983"/>
                      <a:pt x="47983" y="0"/>
                      <a:pt x="107174" y="0"/>
                    </a:cubicBezTo>
                    <a:close/>
                  </a:path>
                </a:pathLst>
              </a:custGeom>
              <a:solidFill>
                <a:srgbClr val="BFA046"/>
              </a:solidFill>
            </p:spPr>
          </p:sp>
          <p:sp>
            <p:nvSpPr>
              <p:cNvPr name="TextBox 17" id="17"/>
              <p:cNvSpPr txBox="true"/>
              <p:nvPr/>
            </p:nvSpPr>
            <p:spPr>
              <a:xfrm>
                <a:off x="0" y="47625"/>
                <a:ext cx="214348" cy="170378"/>
              </a:xfrm>
              <a:prstGeom prst="rect">
                <a:avLst/>
              </a:prstGeom>
            </p:spPr>
            <p:txBody>
              <a:bodyPr anchor="ctr" rtlCol="false" tIns="50800" lIns="50800" bIns="50800" rIns="50800"/>
              <a:lstStyle/>
              <a:p>
                <a:pPr algn="ctr">
                  <a:lnSpc>
                    <a:spcPts val="2499"/>
                  </a:lnSpc>
                </a:pPr>
              </a:p>
            </p:txBody>
          </p:sp>
        </p:grpSp>
        <p:sp>
          <p:nvSpPr>
            <p:cNvPr name="TextBox 18" id="18"/>
            <p:cNvSpPr txBox="true"/>
            <p:nvPr/>
          </p:nvSpPr>
          <p:spPr>
            <a:xfrm rot="0">
              <a:off x="1883876" y="275435"/>
              <a:ext cx="8449304" cy="676209"/>
            </a:xfrm>
            <a:prstGeom prst="rect">
              <a:avLst/>
            </a:prstGeom>
          </p:spPr>
          <p:txBody>
            <a:bodyPr anchor="t" rtlCol="false" tIns="0" lIns="0" bIns="0" rIns="0">
              <a:spAutoFit/>
            </a:bodyPr>
            <a:lstStyle/>
            <a:p>
              <a:pPr algn="l">
                <a:lnSpc>
                  <a:spcPts val="3600"/>
                </a:lnSpc>
              </a:pPr>
              <a:r>
                <a:rPr lang="en-US" sz="3000">
                  <a:solidFill>
                    <a:srgbClr val="FFFFFF"/>
                  </a:solidFill>
                  <a:latin typeface="Times New Roman"/>
                  <a:ea typeface="Times New Roman"/>
                  <a:cs typeface="Times New Roman"/>
                  <a:sym typeface="Times New Roman"/>
                </a:rPr>
                <a:t>Metode Penelitian</a:t>
              </a:r>
            </a:p>
          </p:txBody>
        </p:sp>
        <p:sp>
          <p:nvSpPr>
            <p:cNvPr name="TextBox 19" id="19"/>
            <p:cNvSpPr txBox="true"/>
            <p:nvPr/>
          </p:nvSpPr>
          <p:spPr>
            <a:xfrm rot="0">
              <a:off x="237755" y="273850"/>
              <a:ext cx="793501" cy="676209"/>
            </a:xfrm>
            <a:prstGeom prst="rect">
              <a:avLst/>
            </a:prstGeom>
          </p:spPr>
          <p:txBody>
            <a:bodyPr anchor="t" rtlCol="false" tIns="0" lIns="0" bIns="0" rIns="0">
              <a:spAutoFit/>
            </a:bodyPr>
            <a:lstStyle/>
            <a:p>
              <a:pPr algn="ctr">
                <a:lnSpc>
                  <a:spcPts val="3600"/>
                </a:lnSpc>
              </a:pPr>
              <a:r>
                <a:rPr lang="en-US" sz="3000" b="true">
                  <a:solidFill>
                    <a:srgbClr val="FFFFFF"/>
                  </a:solidFill>
                  <a:latin typeface="Times New Roman Bold"/>
                  <a:ea typeface="Times New Roman Bold"/>
                  <a:cs typeface="Times New Roman Bold"/>
                  <a:sym typeface="Times New Roman Bold"/>
                </a:rPr>
                <a:t>02</a:t>
              </a:r>
            </a:p>
          </p:txBody>
        </p:sp>
      </p:grpSp>
      <p:grpSp>
        <p:nvGrpSpPr>
          <p:cNvPr name="Group 20" id="20"/>
          <p:cNvGrpSpPr/>
          <p:nvPr/>
        </p:nvGrpSpPr>
        <p:grpSpPr>
          <a:xfrm rot="0">
            <a:off x="1028700" y="6765041"/>
            <a:ext cx="7727514" cy="968465"/>
            <a:chOff x="0" y="0"/>
            <a:chExt cx="10303352" cy="1291287"/>
          </a:xfrm>
        </p:grpSpPr>
        <p:grpSp>
          <p:nvGrpSpPr>
            <p:cNvPr name="Group 21" id="21"/>
            <p:cNvGrpSpPr/>
            <p:nvPr/>
          </p:nvGrpSpPr>
          <p:grpSpPr>
            <a:xfrm rot="0">
              <a:off x="0" y="636"/>
              <a:ext cx="10303352" cy="1290651"/>
              <a:chOff x="0" y="0"/>
              <a:chExt cx="1740333" cy="218003"/>
            </a:xfrm>
          </p:grpSpPr>
          <p:sp>
            <p:nvSpPr>
              <p:cNvPr name="Freeform 22" id="22"/>
              <p:cNvSpPr/>
              <p:nvPr/>
            </p:nvSpPr>
            <p:spPr>
              <a:xfrm flipH="false" flipV="false" rot="0">
                <a:off x="0" y="0"/>
                <a:ext cx="1740334" cy="218003"/>
              </a:xfrm>
              <a:custGeom>
                <a:avLst/>
                <a:gdLst/>
                <a:ahLst/>
                <a:cxnLst/>
                <a:rect r="r" b="b" t="t" l="l"/>
                <a:pathLst>
                  <a:path h="218003" w="1740334">
                    <a:moveTo>
                      <a:pt x="20037" y="0"/>
                    </a:moveTo>
                    <a:lnTo>
                      <a:pt x="1720296" y="0"/>
                    </a:lnTo>
                    <a:cubicBezTo>
                      <a:pt x="1731363" y="0"/>
                      <a:pt x="1740334" y="8971"/>
                      <a:pt x="1740334" y="20037"/>
                    </a:cubicBezTo>
                    <a:lnTo>
                      <a:pt x="1740334" y="197966"/>
                    </a:lnTo>
                    <a:cubicBezTo>
                      <a:pt x="1740334" y="209032"/>
                      <a:pt x="1731363" y="218003"/>
                      <a:pt x="1720296" y="218003"/>
                    </a:cubicBezTo>
                    <a:lnTo>
                      <a:pt x="20037" y="218003"/>
                    </a:lnTo>
                    <a:cubicBezTo>
                      <a:pt x="8971" y="218003"/>
                      <a:pt x="0" y="209032"/>
                      <a:pt x="0" y="197966"/>
                    </a:cubicBezTo>
                    <a:lnTo>
                      <a:pt x="0" y="20037"/>
                    </a:lnTo>
                    <a:cubicBezTo>
                      <a:pt x="0" y="8971"/>
                      <a:pt x="8971" y="0"/>
                      <a:pt x="20037" y="0"/>
                    </a:cubicBezTo>
                    <a:close/>
                  </a:path>
                </a:pathLst>
              </a:custGeom>
              <a:solidFill>
                <a:srgbClr val="144158"/>
              </a:solidFill>
            </p:spPr>
          </p:sp>
          <p:sp>
            <p:nvSpPr>
              <p:cNvPr name="TextBox 23" id="23"/>
              <p:cNvSpPr txBox="true"/>
              <p:nvPr/>
            </p:nvSpPr>
            <p:spPr>
              <a:xfrm>
                <a:off x="0" y="47625"/>
                <a:ext cx="1740333" cy="170378"/>
              </a:xfrm>
              <a:prstGeom prst="rect">
                <a:avLst/>
              </a:prstGeom>
            </p:spPr>
            <p:txBody>
              <a:bodyPr anchor="ctr" rtlCol="false" tIns="50800" lIns="50800" bIns="50800" rIns="50800"/>
              <a:lstStyle/>
              <a:p>
                <a:pPr algn="ctr">
                  <a:lnSpc>
                    <a:spcPts val="2499"/>
                  </a:lnSpc>
                </a:pPr>
              </a:p>
            </p:txBody>
          </p:sp>
        </p:grpSp>
        <p:grpSp>
          <p:nvGrpSpPr>
            <p:cNvPr name="Group 24" id="24"/>
            <p:cNvGrpSpPr/>
            <p:nvPr/>
          </p:nvGrpSpPr>
          <p:grpSpPr>
            <a:xfrm rot="0">
              <a:off x="0" y="0"/>
              <a:ext cx="1269011" cy="1290651"/>
              <a:chOff x="0" y="0"/>
              <a:chExt cx="214348" cy="218003"/>
            </a:xfrm>
          </p:grpSpPr>
          <p:sp>
            <p:nvSpPr>
              <p:cNvPr name="Freeform 25" id="25"/>
              <p:cNvSpPr/>
              <p:nvPr/>
            </p:nvSpPr>
            <p:spPr>
              <a:xfrm flipH="false" flipV="false" rot="0">
                <a:off x="0" y="0"/>
                <a:ext cx="214348" cy="218003"/>
              </a:xfrm>
              <a:custGeom>
                <a:avLst/>
                <a:gdLst/>
                <a:ahLst/>
                <a:cxnLst/>
                <a:rect r="r" b="b" t="t" l="l"/>
                <a:pathLst>
                  <a:path h="218003" w="214348">
                    <a:moveTo>
                      <a:pt x="107174" y="0"/>
                    </a:moveTo>
                    <a:lnTo>
                      <a:pt x="107174" y="0"/>
                    </a:lnTo>
                    <a:cubicBezTo>
                      <a:pt x="135598" y="0"/>
                      <a:pt x="162858" y="11292"/>
                      <a:pt x="182957" y="31391"/>
                    </a:cubicBezTo>
                    <a:cubicBezTo>
                      <a:pt x="203056" y="51490"/>
                      <a:pt x="214348" y="78750"/>
                      <a:pt x="214348" y="107174"/>
                    </a:cubicBezTo>
                    <a:lnTo>
                      <a:pt x="214348" y="110829"/>
                    </a:lnTo>
                    <a:cubicBezTo>
                      <a:pt x="214348" y="170020"/>
                      <a:pt x="166365" y="218003"/>
                      <a:pt x="107174" y="218003"/>
                    </a:cubicBezTo>
                    <a:lnTo>
                      <a:pt x="107174" y="218003"/>
                    </a:lnTo>
                    <a:cubicBezTo>
                      <a:pt x="78750" y="218003"/>
                      <a:pt x="51490" y="206712"/>
                      <a:pt x="31391" y="186613"/>
                    </a:cubicBezTo>
                    <a:cubicBezTo>
                      <a:pt x="11292" y="166514"/>
                      <a:pt x="0" y="139253"/>
                      <a:pt x="0" y="110829"/>
                    </a:cubicBezTo>
                    <a:lnTo>
                      <a:pt x="0" y="107174"/>
                    </a:lnTo>
                    <a:cubicBezTo>
                      <a:pt x="0" y="47983"/>
                      <a:pt x="47983" y="0"/>
                      <a:pt x="107174" y="0"/>
                    </a:cubicBezTo>
                    <a:close/>
                  </a:path>
                </a:pathLst>
              </a:custGeom>
              <a:solidFill>
                <a:srgbClr val="BFA046"/>
              </a:solidFill>
            </p:spPr>
          </p:sp>
          <p:sp>
            <p:nvSpPr>
              <p:cNvPr name="TextBox 26" id="26"/>
              <p:cNvSpPr txBox="true"/>
              <p:nvPr/>
            </p:nvSpPr>
            <p:spPr>
              <a:xfrm>
                <a:off x="0" y="47625"/>
                <a:ext cx="214348" cy="170378"/>
              </a:xfrm>
              <a:prstGeom prst="rect">
                <a:avLst/>
              </a:prstGeom>
            </p:spPr>
            <p:txBody>
              <a:bodyPr anchor="ctr" rtlCol="false" tIns="50800" lIns="50800" bIns="50800" rIns="50800"/>
              <a:lstStyle/>
              <a:p>
                <a:pPr algn="ctr">
                  <a:lnSpc>
                    <a:spcPts val="2499"/>
                  </a:lnSpc>
                </a:pPr>
              </a:p>
            </p:txBody>
          </p:sp>
        </p:grpSp>
        <p:sp>
          <p:nvSpPr>
            <p:cNvPr name="TextBox 27" id="27"/>
            <p:cNvSpPr txBox="true"/>
            <p:nvPr/>
          </p:nvSpPr>
          <p:spPr>
            <a:xfrm rot="0">
              <a:off x="1883876" y="274486"/>
              <a:ext cx="8238408" cy="676209"/>
            </a:xfrm>
            <a:prstGeom prst="rect">
              <a:avLst/>
            </a:prstGeom>
          </p:spPr>
          <p:txBody>
            <a:bodyPr anchor="t" rtlCol="false" tIns="0" lIns="0" bIns="0" rIns="0">
              <a:spAutoFit/>
            </a:bodyPr>
            <a:lstStyle/>
            <a:p>
              <a:pPr algn="l">
                <a:lnSpc>
                  <a:spcPts val="3600"/>
                </a:lnSpc>
              </a:pPr>
              <a:r>
                <a:rPr lang="en-US" sz="3000">
                  <a:solidFill>
                    <a:srgbClr val="FFFFFF"/>
                  </a:solidFill>
                  <a:latin typeface="Times New Roman"/>
                  <a:ea typeface="Times New Roman"/>
                  <a:cs typeface="Times New Roman"/>
                  <a:sym typeface="Times New Roman"/>
                </a:rPr>
                <a:t>Hasil Dan Pembahasan</a:t>
              </a:r>
            </a:p>
          </p:txBody>
        </p:sp>
        <p:sp>
          <p:nvSpPr>
            <p:cNvPr name="TextBox 28" id="28"/>
            <p:cNvSpPr txBox="true"/>
            <p:nvPr/>
          </p:nvSpPr>
          <p:spPr>
            <a:xfrm rot="0">
              <a:off x="237755" y="273850"/>
              <a:ext cx="793501" cy="676209"/>
            </a:xfrm>
            <a:prstGeom prst="rect">
              <a:avLst/>
            </a:prstGeom>
          </p:spPr>
          <p:txBody>
            <a:bodyPr anchor="t" rtlCol="false" tIns="0" lIns="0" bIns="0" rIns="0">
              <a:spAutoFit/>
            </a:bodyPr>
            <a:lstStyle/>
            <a:p>
              <a:pPr algn="ctr">
                <a:lnSpc>
                  <a:spcPts val="3600"/>
                </a:lnSpc>
              </a:pPr>
              <a:r>
                <a:rPr lang="en-US" sz="3000" b="true">
                  <a:solidFill>
                    <a:srgbClr val="FFFFFF"/>
                  </a:solidFill>
                  <a:latin typeface="Times New Roman Bold"/>
                  <a:ea typeface="Times New Roman Bold"/>
                  <a:cs typeface="Times New Roman Bold"/>
                  <a:sym typeface="Times New Roman Bold"/>
                </a:rPr>
                <a:t>03</a:t>
              </a:r>
            </a:p>
          </p:txBody>
        </p:sp>
      </p:grpSp>
      <p:grpSp>
        <p:nvGrpSpPr>
          <p:cNvPr name="Group 29" id="29"/>
          <p:cNvGrpSpPr/>
          <p:nvPr/>
        </p:nvGrpSpPr>
        <p:grpSpPr>
          <a:xfrm rot="0">
            <a:off x="9509415" y="6765041"/>
            <a:ext cx="7727514" cy="968465"/>
            <a:chOff x="0" y="0"/>
            <a:chExt cx="10303352" cy="1291287"/>
          </a:xfrm>
        </p:grpSpPr>
        <p:grpSp>
          <p:nvGrpSpPr>
            <p:cNvPr name="Group 30" id="30"/>
            <p:cNvGrpSpPr/>
            <p:nvPr/>
          </p:nvGrpSpPr>
          <p:grpSpPr>
            <a:xfrm rot="0">
              <a:off x="0" y="636"/>
              <a:ext cx="10303352" cy="1290651"/>
              <a:chOff x="0" y="0"/>
              <a:chExt cx="1740333" cy="218003"/>
            </a:xfrm>
          </p:grpSpPr>
          <p:sp>
            <p:nvSpPr>
              <p:cNvPr name="Freeform 31" id="31"/>
              <p:cNvSpPr/>
              <p:nvPr/>
            </p:nvSpPr>
            <p:spPr>
              <a:xfrm flipH="false" flipV="false" rot="0">
                <a:off x="0" y="0"/>
                <a:ext cx="1740334" cy="218003"/>
              </a:xfrm>
              <a:custGeom>
                <a:avLst/>
                <a:gdLst/>
                <a:ahLst/>
                <a:cxnLst/>
                <a:rect r="r" b="b" t="t" l="l"/>
                <a:pathLst>
                  <a:path h="218003" w="1740334">
                    <a:moveTo>
                      <a:pt x="20037" y="0"/>
                    </a:moveTo>
                    <a:lnTo>
                      <a:pt x="1720296" y="0"/>
                    </a:lnTo>
                    <a:cubicBezTo>
                      <a:pt x="1731363" y="0"/>
                      <a:pt x="1740334" y="8971"/>
                      <a:pt x="1740334" y="20037"/>
                    </a:cubicBezTo>
                    <a:lnTo>
                      <a:pt x="1740334" y="197966"/>
                    </a:lnTo>
                    <a:cubicBezTo>
                      <a:pt x="1740334" y="209032"/>
                      <a:pt x="1731363" y="218003"/>
                      <a:pt x="1720296" y="218003"/>
                    </a:cubicBezTo>
                    <a:lnTo>
                      <a:pt x="20037" y="218003"/>
                    </a:lnTo>
                    <a:cubicBezTo>
                      <a:pt x="8971" y="218003"/>
                      <a:pt x="0" y="209032"/>
                      <a:pt x="0" y="197966"/>
                    </a:cubicBezTo>
                    <a:lnTo>
                      <a:pt x="0" y="20037"/>
                    </a:lnTo>
                    <a:cubicBezTo>
                      <a:pt x="0" y="8971"/>
                      <a:pt x="8971" y="0"/>
                      <a:pt x="20037" y="0"/>
                    </a:cubicBezTo>
                    <a:close/>
                  </a:path>
                </a:pathLst>
              </a:custGeom>
              <a:solidFill>
                <a:srgbClr val="144158"/>
              </a:solidFill>
            </p:spPr>
          </p:sp>
          <p:sp>
            <p:nvSpPr>
              <p:cNvPr name="TextBox 32" id="32"/>
              <p:cNvSpPr txBox="true"/>
              <p:nvPr/>
            </p:nvSpPr>
            <p:spPr>
              <a:xfrm>
                <a:off x="0" y="47625"/>
                <a:ext cx="1740333" cy="170378"/>
              </a:xfrm>
              <a:prstGeom prst="rect">
                <a:avLst/>
              </a:prstGeom>
            </p:spPr>
            <p:txBody>
              <a:bodyPr anchor="ctr" rtlCol="false" tIns="50800" lIns="50800" bIns="50800" rIns="50800"/>
              <a:lstStyle/>
              <a:p>
                <a:pPr algn="ctr">
                  <a:lnSpc>
                    <a:spcPts val="2499"/>
                  </a:lnSpc>
                </a:pPr>
              </a:p>
            </p:txBody>
          </p:sp>
        </p:grpSp>
        <p:grpSp>
          <p:nvGrpSpPr>
            <p:cNvPr name="Group 33" id="33"/>
            <p:cNvGrpSpPr/>
            <p:nvPr/>
          </p:nvGrpSpPr>
          <p:grpSpPr>
            <a:xfrm rot="0">
              <a:off x="0" y="0"/>
              <a:ext cx="1269011" cy="1290651"/>
              <a:chOff x="0" y="0"/>
              <a:chExt cx="214348" cy="218003"/>
            </a:xfrm>
          </p:grpSpPr>
          <p:sp>
            <p:nvSpPr>
              <p:cNvPr name="Freeform 34" id="34"/>
              <p:cNvSpPr/>
              <p:nvPr/>
            </p:nvSpPr>
            <p:spPr>
              <a:xfrm flipH="false" flipV="false" rot="0">
                <a:off x="0" y="0"/>
                <a:ext cx="214348" cy="218003"/>
              </a:xfrm>
              <a:custGeom>
                <a:avLst/>
                <a:gdLst/>
                <a:ahLst/>
                <a:cxnLst/>
                <a:rect r="r" b="b" t="t" l="l"/>
                <a:pathLst>
                  <a:path h="218003" w="214348">
                    <a:moveTo>
                      <a:pt x="107174" y="0"/>
                    </a:moveTo>
                    <a:lnTo>
                      <a:pt x="107174" y="0"/>
                    </a:lnTo>
                    <a:cubicBezTo>
                      <a:pt x="135598" y="0"/>
                      <a:pt x="162858" y="11292"/>
                      <a:pt x="182957" y="31391"/>
                    </a:cubicBezTo>
                    <a:cubicBezTo>
                      <a:pt x="203056" y="51490"/>
                      <a:pt x="214348" y="78750"/>
                      <a:pt x="214348" y="107174"/>
                    </a:cubicBezTo>
                    <a:lnTo>
                      <a:pt x="214348" y="110829"/>
                    </a:lnTo>
                    <a:cubicBezTo>
                      <a:pt x="214348" y="170020"/>
                      <a:pt x="166365" y="218003"/>
                      <a:pt x="107174" y="218003"/>
                    </a:cubicBezTo>
                    <a:lnTo>
                      <a:pt x="107174" y="218003"/>
                    </a:lnTo>
                    <a:cubicBezTo>
                      <a:pt x="78750" y="218003"/>
                      <a:pt x="51490" y="206712"/>
                      <a:pt x="31391" y="186613"/>
                    </a:cubicBezTo>
                    <a:cubicBezTo>
                      <a:pt x="11292" y="166514"/>
                      <a:pt x="0" y="139253"/>
                      <a:pt x="0" y="110829"/>
                    </a:cubicBezTo>
                    <a:lnTo>
                      <a:pt x="0" y="107174"/>
                    </a:lnTo>
                    <a:cubicBezTo>
                      <a:pt x="0" y="47983"/>
                      <a:pt x="47983" y="0"/>
                      <a:pt x="107174" y="0"/>
                    </a:cubicBezTo>
                    <a:close/>
                  </a:path>
                </a:pathLst>
              </a:custGeom>
              <a:solidFill>
                <a:srgbClr val="BFA046"/>
              </a:solidFill>
            </p:spPr>
          </p:sp>
          <p:sp>
            <p:nvSpPr>
              <p:cNvPr name="TextBox 35" id="35"/>
              <p:cNvSpPr txBox="true"/>
              <p:nvPr/>
            </p:nvSpPr>
            <p:spPr>
              <a:xfrm>
                <a:off x="0" y="47625"/>
                <a:ext cx="214348" cy="170378"/>
              </a:xfrm>
              <a:prstGeom prst="rect">
                <a:avLst/>
              </a:prstGeom>
            </p:spPr>
            <p:txBody>
              <a:bodyPr anchor="ctr" rtlCol="false" tIns="50800" lIns="50800" bIns="50800" rIns="50800"/>
              <a:lstStyle/>
              <a:p>
                <a:pPr algn="ctr">
                  <a:lnSpc>
                    <a:spcPts val="2499"/>
                  </a:lnSpc>
                </a:pPr>
              </a:p>
            </p:txBody>
          </p:sp>
        </p:grpSp>
        <p:sp>
          <p:nvSpPr>
            <p:cNvPr name="TextBox 36" id="36"/>
            <p:cNvSpPr txBox="true"/>
            <p:nvPr/>
          </p:nvSpPr>
          <p:spPr>
            <a:xfrm rot="0">
              <a:off x="1883876" y="274486"/>
              <a:ext cx="8238408" cy="676209"/>
            </a:xfrm>
            <a:prstGeom prst="rect">
              <a:avLst/>
            </a:prstGeom>
          </p:spPr>
          <p:txBody>
            <a:bodyPr anchor="t" rtlCol="false" tIns="0" lIns="0" bIns="0" rIns="0">
              <a:spAutoFit/>
            </a:bodyPr>
            <a:lstStyle/>
            <a:p>
              <a:pPr algn="l">
                <a:lnSpc>
                  <a:spcPts val="3600"/>
                </a:lnSpc>
              </a:pPr>
              <a:r>
                <a:rPr lang="en-US" sz="3000">
                  <a:solidFill>
                    <a:srgbClr val="FFFFFF"/>
                  </a:solidFill>
                  <a:latin typeface="Times New Roman"/>
                  <a:ea typeface="Times New Roman"/>
                  <a:cs typeface="Times New Roman"/>
                  <a:sym typeface="Times New Roman"/>
                </a:rPr>
                <a:t>Kesimpulan</a:t>
              </a:r>
            </a:p>
          </p:txBody>
        </p:sp>
        <p:sp>
          <p:nvSpPr>
            <p:cNvPr name="TextBox 37" id="37"/>
            <p:cNvSpPr txBox="true"/>
            <p:nvPr/>
          </p:nvSpPr>
          <p:spPr>
            <a:xfrm rot="0">
              <a:off x="237755" y="273850"/>
              <a:ext cx="793501" cy="676209"/>
            </a:xfrm>
            <a:prstGeom prst="rect">
              <a:avLst/>
            </a:prstGeom>
          </p:spPr>
          <p:txBody>
            <a:bodyPr anchor="t" rtlCol="false" tIns="0" lIns="0" bIns="0" rIns="0">
              <a:spAutoFit/>
            </a:bodyPr>
            <a:lstStyle/>
            <a:p>
              <a:pPr algn="ctr">
                <a:lnSpc>
                  <a:spcPts val="3600"/>
                </a:lnSpc>
              </a:pPr>
              <a:r>
                <a:rPr lang="en-US" sz="3000" b="true">
                  <a:solidFill>
                    <a:srgbClr val="FFFFFF"/>
                  </a:solidFill>
                  <a:latin typeface="Times New Roman Bold"/>
                  <a:ea typeface="Times New Roman Bold"/>
                  <a:cs typeface="Times New Roman Bold"/>
                  <a:sym typeface="Times New Roman Bold"/>
                </a:rPr>
                <a:t>04</a:t>
              </a:r>
            </a:p>
          </p:txBody>
        </p:sp>
      </p:grpSp>
      <p:sp>
        <p:nvSpPr>
          <p:cNvPr name="TextBox 38" id="38"/>
          <p:cNvSpPr txBox="true"/>
          <p:nvPr/>
        </p:nvSpPr>
        <p:spPr>
          <a:xfrm rot="0">
            <a:off x="1028700" y="2352680"/>
            <a:ext cx="16230600" cy="1073103"/>
          </a:xfrm>
          <a:prstGeom prst="rect">
            <a:avLst/>
          </a:prstGeom>
        </p:spPr>
        <p:txBody>
          <a:bodyPr anchor="t" rtlCol="false" tIns="0" lIns="0" bIns="0" rIns="0">
            <a:spAutoFit/>
          </a:bodyPr>
          <a:lstStyle/>
          <a:p>
            <a:pPr algn="just">
              <a:lnSpc>
                <a:spcPts val="7000"/>
              </a:lnSpc>
            </a:pPr>
            <a:r>
              <a:rPr lang="en-US" b="true" sz="7000">
                <a:solidFill>
                  <a:srgbClr val="144158"/>
                </a:solidFill>
                <a:latin typeface="Times New Roman Bold"/>
                <a:ea typeface="Times New Roman Bold"/>
                <a:cs typeface="Times New Roman Bold"/>
                <a:sym typeface="Times New Roman Bold"/>
              </a:rPr>
              <a:t>DAFTAR ISI</a:t>
            </a:r>
          </a:p>
        </p:txBody>
      </p:sp>
      <p:sp>
        <p:nvSpPr>
          <p:cNvPr name="TextBox 39" id="39"/>
          <p:cNvSpPr txBox="true"/>
          <p:nvPr/>
        </p:nvSpPr>
        <p:spPr>
          <a:xfrm rot="0">
            <a:off x="2393740" y="8164890"/>
            <a:ext cx="6336978" cy="466725"/>
          </a:xfrm>
          <a:prstGeom prst="rect">
            <a:avLst/>
          </a:prstGeom>
        </p:spPr>
        <p:txBody>
          <a:bodyPr anchor="t" rtlCol="false" tIns="0" lIns="0" bIns="0" rIns="0">
            <a:spAutoFit/>
          </a:bodyPr>
          <a:lstStyle/>
          <a:p>
            <a:pPr algn="l">
              <a:lnSpc>
                <a:spcPts val="3600"/>
              </a:lnSpc>
            </a:pPr>
            <a:r>
              <a:rPr lang="en-US" sz="3000">
                <a:solidFill>
                  <a:srgbClr val="FFFFFF"/>
                </a:solidFill>
                <a:latin typeface="Arial Nova"/>
                <a:ea typeface="Arial Nova"/>
                <a:cs typeface="Arial Nova"/>
                <a:sym typeface="Arial Nova"/>
              </a:rPr>
              <a:t>Demografi Konsumen</a:t>
            </a:r>
          </a:p>
        </p:txBody>
      </p:sp>
      <p:sp>
        <p:nvSpPr>
          <p:cNvPr name="TextBox 40" id="40"/>
          <p:cNvSpPr txBox="true"/>
          <p:nvPr/>
        </p:nvSpPr>
        <p:spPr>
          <a:xfrm rot="0">
            <a:off x="1207016" y="8163937"/>
            <a:ext cx="595126" cy="466725"/>
          </a:xfrm>
          <a:prstGeom prst="rect">
            <a:avLst/>
          </a:prstGeom>
        </p:spPr>
        <p:txBody>
          <a:bodyPr anchor="t" rtlCol="false" tIns="0" lIns="0" bIns="0" rIns="0">
            <a:spAutoFit/>
          </a:bodyPr>
          <a:lstStyle/>
          <a:p>
            <a:pPr algn="ctr">
              <a:lnSpc>
                <a:spcPts val="3600"/>
              </a:lnSpc>
            </a:pPr>
            <a:r>
              <a:rPr lang="en-US" sz="3000" b="true">
                <a:solidFill>
                  <a:srgbClr val="FFFFFF"/>
                </a:solidFill>
                <a:latin typeface="Arial Nova Bold"/>
                <a:ea typeface="Arial Nova Bold"/>
                <a:cs typeface="Arial Nova Bold"/>
                <a:sym typeface="Arial Nova Bold"/>
              </a:rPr>
              <a:t>04</a:t>
            </a:r>
          </a:p>
        </p:txBody>
      </p:sp>
      <p:grpSp>
        <p:nvGrpSpPr>
          <p:cNvPr name="Group 41" id="41"/>
          <p:cNvGrpSpPr/>
          <p:nvPr/>
        </p:nvGrpSpPr>
        <p:grpSpPr>
          <a:xfrm rot="0">
            <a:off x="-6635906" y="9154707"/>
            <a:ext cx="27308989" cy="1186504"/>
            <a:chOff x="0" y="0"/>
            <a:chExt cx="2948988" cy="128126"/>
          </a:xfrm>
        </p:grpSpPr>
        <p:sp>
          <p:nvSpPr>
            <p:cNvPr name="Freeform 42" id="42"/>
            <p:cNvSpPr/>
            <p:nvPr/>
          </p:nvSpPr>
          <p:spPr>
            <a:xfrm flipH="false" flipV="false" rot="0">
              <a:off x="0" y="0"/>
              <a:ext cx="2948988" cy="128126"/>
            </a:xfrm>
            <a:custGeom>
              <a:avLst/>
              <a:gdLst/>
              <a:ahLst/>
              <a:cxnLst/>
              <a:rect r="r" b="b" t="t" l="l"/>
              <a:pathLst>
                <a:path h="128126" w="2948988">
                  <a:moveTo>
                    <a:pt x="2745788" y="0"/>
                  </a:moveTo>
                  <a:lnTo>
                    <a:pt x="0" y="0"/>
                  </a:lnTo>
                  <a:lnTo>
                    <a:pt x="203200" y="128126"/>
                  </a:lnTo>
                  <a:lnTo>
                    <a:pt x="2948988" y="128126"/>
                  </a:lnTo>
                  <a:lnTo>
                    <a:pt x="2745788" y="0"/>
                  </a:lnTo>
                  <a:close/>
                </a:path>
              </a:pathLst>
            </a:custGeom>
            <a:solidFill>
              <a:srgbClr val="BFA046"/>
            </a:solidFill>
          </p:spPr>
        </p:sp>
        <p:sp>
          <p:nvSpPr>
            <p:cNvPr name="TextBox 43" id="43"/>
            <p:cNvSpPr txBox="true"/>
            <p:nvPr/>
          </p:nvSpPr>
          <p:spPr>
            <a:xfrm>
              <a:off x="101600" y="-38100"/>
              <a:ext cx="2745788" cy="166226"/>
            </a:xfrm>
            <a:prstGeom prst="rect">
              <a:avLst/>
            </a:prstGeom>
          </p:spPr>
          <p:txBody>
            <a:bodyPr anchor="ctr" rtlCol="false" tIns="50800" lIns="50800" bIns="50800" rIns="50800"/>
            <a:lstStyle/>
            <a:p>
              <a:pPr algn="ctr">
                <a:lnSpc>
                  <a:spcPts val="2659"/>
                </a:lnSpc>
              </a:pPr>
            </a:p>
          </p:txBody>
        </p:sp>
      </p:grpSp>
      <p:grpSp>
        <p:nvGrpSpPr>
          <p:cNvPr name="Group 44" id="44"/>
          <p:cNvGrpSpPr/>
          <p:nvPr/>
        </p:nvGrpSpPr>
        <p:grpSpPr>
          <a:xfrm rot="0">
            <a:off x="-6649855" y="9575641"/>
            <a:ext cx="25738912" cy="1340390"/>
            <a:chOff x="0" y="0"/>
            <a:chExt cx="2779441" cy="144743"/>
          </a:xfrm>
        </p:grpSpPr>
        <p:sp>
          <p:nvSpPr>
            <p:cNvPr name="Freeform 45" id="45"/>
            <p:cNvSpPr/>
            <p:nvPr/>
          </p:nvSpPr>
          <p:spPr>
            <a:xfrm flipH="false" flipV="false" rot="0">
              <a:off x="0" y="0"/>
              <a:ext cx="2779441" cy="144743"/>
            </a:xfrm>
            <a:custGeom>
              <a:avLst/>
              <a:gdLst/>
              <a:ahLst/>
              <a:cxnLst/>
              <a:rect r="r" b="b" t="t" l="l"/>
              <a:pathLst>
                <a:path h="144743" w="2779441">
                  <a:moveTo>
                    <a:pt x="2576241" y="0"/>
                  </a:moveTo>
                  <a:lnTo>
                    <a:pt x="0" y="0"/>
                  </a:lnTo>
                  <a:lnTo>
                    <a:pt x="203200" y="144743"/>
                  </a:lnTo>
                  <a:lnTo>
                    <a:pt x="2779441" y="144743"/>
                  </a:lnTo>
                  <a:lnTo>
                    <a:pt x="2576241" y="0"/>
                  </a:lnTo>
                  <a:close/>
                </a:path>
              </a:pathLst>
            </a:custGeom>
            <a:solidFill>
              <a:srgbClr val="144158"/>
            </a:solidFill>
          </p:spPr>
        </p:sp>
        <p:sp>
          <p:nvSpPr>
            <p:cNvPr name="TextBox 46" id="46"/>
            <p:cNvSpPr txBox="true"/>
            <p:nvPr/>
          </p:nvSpPr>
          <p:spPr>
            <a:xfrm>
              <a:off x="101600" y="-38100"/>
              <a:ext cx="2576241" cy="182843"/>
            </a:xfrm>
            <a:prstGeom prst="rect">
              <a:avLst/>
            </a:prstGeom>
          </p:spPr>
          <p:txBody>
            <a:bodyPr anchor="ctr" rtlCol="false" tIns="50800" lIns="50800" bIns="50800" rIns="50800"/>
            <a:lstStyle/>
            <a:p>
              <a:pPr algn="ctr">
                <a:lnSpc>
                  <a:spcPts val="2659"/>
                </a:lnSpc>
              </a:pPr>
            </a:p>
          </p:txBody>
        </p:sp>
      </p:grpSp>
      <p:grpSp>
        <p:nvGrpSpPr>
          <p:cNvPr name="Group 47" id="47"/>
          <p:cNvGrpSpPr/>
          <p:nvPr/>
        </p:nvGrpSpPr>
        <p:grpSpPr>
          <a:xfrm rot="2589027">
            <a:off x="15814155" y="-868118"/>
            <a:ext cx="4947690" cy="3086100"/>
            <a:chOff x="0" y="0"/>
            <a:chExt cx="1303095" cy="812800"/>
          </a:xfrm>
        </p:grpSpPr>
        <p:sp>
          <p:nvSpPr>
            <p:cNvPr name="Freeform 48" id="48"/>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49" id="49"/>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50" id="50"/>
          <p:cNvGrpSpPr/>
          <p:nvPr/>
        </p:nvGrpSpPr>
        <p:grpSpPr>
          <a:xfrm rot="0">
            <a:off x="12818405" y="-292640"/>
            <a:ext cx="14144497" cy="1340390"/>
            <a:chOff x="0" y="0"/>
            <a:chExt cx="1527407" cy="144743"/>
          </a:xfrm>
        </p:grpSpPr>
        <p:sp>
          <p:nvSpPr>
            <p:cNvPr name="Freeform 51" id="51"/>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52" id="52"/>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53" id="53"/>
          <p:cNvGrpSpPr/>
          <p:nvPr/>
        </p:nvGrpSpPr>
        <p:grpSpPr>
          <a:xfrm rot="0">
            <a:off x="8780485" y="187815"/>
            <a:ext cx="5343123" cy="707535"/>
            <a:chOff x="0" y="0"/>
            <a:chExt cx="1219374" cy="161469"/>
          </a:xfrm>
        </p:grpSpPr>
        <p:sp>
          <p:nvSpPr>
            <p:cNvPr name="Freeform 54" id="54"/>
            <p:cNvSpPr/>
            <p:nvPr/>
          </p:nvSpPr>
          <p:spPr>
            <a:xfrm flipH="false" flipV="false" rot="0">
              <a:off x="0" y="0"/>
              <a:ext cx="1219374" cy="161469"/>
            </a:xfrm>
            <a:custGeom>
              <a:avLst/>
              <a:gdLst/>
              <a:ahLst/>
              <a:cxnLst/>
              <a:rect r="r" b="b" t="t" l="l"/>
              <a:pathLst>
                <a:path h="161469" w="1219374">
                  <a:moveTo>
                    <a:pt x="1016174" y="0"/>
                  </a:moveTo>
                  <a:lnTo>
                    <a:pt x="0" y="0"/>
                  </a:lnTo>
                  <a:lnTo>
                    <a:pt x="203200" y="161469"/>
                  </a:lnTo>
                  <a:lnTo>
                    <a:pt x="1219374" y="161469"/>
                  </a:lnTo>
                  <a:lnTo>
                    <a:pt x="1016174" y="0"/>
                  </a:lnTo>
                  <a:close/>
                </a:path>
              </a:pathLst>
            </a:custGeom>
            <a:solidFill>
              <a:srgbClr val="144158"/>
            </a:solidFill>
          </p:spPr>
        </p:sp>
        <p:sp>
          <p:nvSpPr>
            <p:cNvPr name="TextBox 55" id="55"/>
            <p:cNvSpPr txBox="true"/>
            <p:nvPr/>
          </p:nvSpPr>
          <p:spPr>
            <a:xfrm>
              <a:off x="101600" y="-38100"/>
              <a:ext cx="1016174" cy="199569"/>
            </a:xfrm>
            <a:prstGeom prst="rect">
              <a:avLst/>
            </a:prstGeom>
          </p:spPr>
          <p:txBody>
            <a:bodyPr anchor="ctr" rtlCol="false" tIns="50800" lIns="50800" bIns="50800" rIns="50800"/>
            <a:lstStyle/>
            <a:p>
              <a:pPr algn="ctr">
                <a:lnSpc>
                  <a:spcPts val="2659"/>
                </a:lnSpc>
              </a:pPr>
            </a:p>
          </p:txBody>
        </p:sp>
      </p:grpSp>
      <p:grpSp>
        <p:nvGrpSpPr>
          <p:cNvPr name="Group 56" id="56"/>
          <p:cNvGrpSpPr/>
          <p:nvPr/>
        </p:nvGrpSpPr>
        <p:grpSpPr>
          <a:xfrm rot="0">
            <a:off x="13044319" y="-670195"/>
            <a:ext cx="14144497" cy="1340390"/>
            <a:chOff x="0" y="0"/>
            <a:chExt cx="1527407" cy="144743"/>
          </a:xfrm>
        </p:grpSpPr>
        <p:sp>
          <p:nvSpPr>
            <p:cNvPr name="Freeform 57" id="57"/>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58" id="58"/>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59" id="59"/>
          <p:cNvGrpSpPr/>
          <p:nvPr/>
        </p:nvGrpSpPr>
        <p:grpSpPr>
          <a:xfrm rot="0">
            <a:off x="422394" y="187815"/>
            <a:ext cx="5740148" cy="1049694"/>
            <a:chOff x="0" y="0"/>
            <a:chExt cx="1511808" cy="276463"/>
          </a:xfrm>
        </p:grpSpPr>
        <p:sp>
          <p:nvSpPr>
            <p:cNvPr name="Freeform 60" id="60"/>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61" id="61"/>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62" id="62"/>
          <p:cNvGrpSpPr/>
          <p:nvPr/>
        </p:nvGrpSpPr>
        <p:grpSpPr>
          <a:xfrm rot="0">
            <a:off x="235649" y="239348"/>
            <a:ext cx="4729302" cy="946628"/>
            <a:chOff x="0" y="0"/>
            <a:chExt cx="6305736" cy="1262171"/>
          </a:xfrm>
        </p:grpSpPr>
        <p:sp>
          <p:nvSpPr>
            <p:cNvPr name="Freeform 63" id="63"/>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64" id="64"/>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65" id="65"/>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sp>
        <p:nvSpPr>
          <p:cNvPr name="TextBox 66" id="66"/>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03</a:t>
            </a:r>
          </a:p>
        </p:txBody>
      </p:sp>
      <p:sp>
        <p:nvSpPr>
          <p:cNvPr name="AutoShape 67" id="67"/>
          <p:cNvSpPr/>
          <p:nvPr/>
        </p:nvSpPr>
        <p:spPr>
          <a:xfrm>
            <a:off x="1028700" y="3204353"/>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589027">
            <a:off x="-2473845" y="8204909"/>
            <a:ext cx="4947690" cy="3086100"/>
            <a:chOff x="0" y="0"/>
            <a:chExt cx="1303095" cy="812800"/>
          </a:xfrm>
        </p:grpSpPr>
        <p:sp>
          <p:nvSpPr>
            <p:cNvPr name="Freeform 3" id="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4" id="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635906" y="9154707"/>
            <a:ext cx="14144497" cy="1186504"/>
            <a:chOff x="0" y="0"/>
            <a:chExt cx="1527407" cy="128126"/>
          </a:xfrm>
        </p:grpSpPr>
        <p:sp>
          <p:nvSpPr>
            <p:cNvPr name="Freeform 6" id="6"/>
            <p:cNvSpPr/>
            <p:nvPr/>
          </p:nvSpPr>
          <p:spPr>
            <a:xfrm flipH="false" flipV="false" rot="0">
              <a:off x="0" y="0"/>
              <a:ext cx="1527407" cy="128126"/>
            </a:xfrm>
            <a:custGeom>
              <a:avLst/>
              <a:gdLst/>
              <a:ahLst/>
              <a:cxnLst/>
              <a:rect r="r" b="b" t="t" l="l"/>
              <a:pathLst>
                <a:path h="128126" w="1527407">
                  <a:moveTo>
                    <a:pt x="1324207" y="0"/>
                  </a:moveTo>
                  <a:lnTo>
                    <a:pt x="0" y="0"/>
                  </a:lnTo>
                  <a:lnTo>
                    <a:pt x="203200" y="128126"/>
                  </a:lnTo>
                  <a:lnTo>
                    <a:pt x="1527407" y="128126"/>
                  </a:lnTo>
                  <a:lnTo>
                    <a:pt x="1324207" y="0"/>
                  </a:lnTo>
                  <a:close/>
                </a:path>
              </a:pathLst>
            </a:custGeom>
            <a:solidFill>
              <a:srgbClr val="BFA046"/>
            </a:solidFill>
          </p:spPr>
        </p:sp>
        <p:sp>
          <p:nvSpPr>
            <p:cNvPr name="TextBox 7" id="7"/>
            <p:cNvSpPr txBox="true"/>
            <p:nvPr/>
          </p:nvSpPr>
          <p:spPr>
            <a:xfrm>
              <a:off x="101600" y="-38100"/>
              <a:ext cx="1324207" cy="16622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6649855" y="9575641"/>
            <a:ext cx="14144497" cy="1340390"/>
            <a:chOff x="0" y="0"/>
            <a:chExt cx="1527407" cy="144743"/>
          </a:xfrm>
        </p:grpSpPr>
        <p:sp>
          <p:nvSpPr>
            <p:cNvPr name="Freeform 9" id="9"/>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0" id="10"/>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2589027">
            <a:off x="15814155" y="-868118"/>
            <a:ext cx="4947690" cy="3086100"/>
            <a:chOff x="0" y="0"/>
            <a:chExt cx="1303095" cy="812800"/>
          </a:xfrm>
        </p:grpSpPr>
        <p:sp>
          <p:nvSpPr>
            <p:cNvPr name="Freeform 12" id="12"/>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3" id="13"/>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2818405" y="-292640"/>
            <a:ext cx="14144497" cy="1340390"/>
            <a:chOff x="0" y="0"/>
            <a:chExt cx="1527407" cy="144743"/>
          </a:xfrm>
        </p:grpSpPr>
        <p:sp>
          <p:nvSpPr>
            <p:cNvPr name="Freeform 15" id="15"/>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6" id="16"/>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3044319" y="-670195"/>
            <a:ext cx="14144497" cy="1340390"/>
            <a:chOff x="0" y="0"/>
            <a:chExt cx="1527407" cy="144743"/>
          </a:xfrm>
        </p:grpSpPr>
        <p:sp>
          <p:nvSpPr>
            <p:cNvPr name="Freeform 18" id="18"/>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9" id="19"/>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830010" y="3803110"/>
            <a:ext cx="25234333" cy="2822564"/>
            <a:chOff x="0" y="0"/>
            <a:chExt cx="2724954" cy="304797"/>
          </a:xfrm>
        </p:grpSpPr>
        <p:sp>
          <p:nvSpPr>
            <p:cNvPr name="Freeform 21" id="21"/>
            <p:cNvSpPr/>
            <p:nvPr/>
          </p:nvSpPr>
          <p:spPr>
            <a:xfrm flipH="false" flipV="false" rot="0">
              <a:off x="0" y="0"/>
              <a:ext cx="2724954" cy="304797"/>
            </a:xfrm>
            <a:custGeom>
              <a:avLst/>
              <a:gdLst/>
              <a:ahLst/>
              <a:cxnLst/>
              <a:rect r="r" b="b" t="t" l="l"/>
              <a:pathLst>
                <a:path h="304797" w="2724954">
                  <a:moveTo>
                    <a:pt x="2521754" y="0"/>
                  </a:moveTo>
                  <a:lnTo>
                    <a:pt x="0" y="0"/>
                  </a:lnTo>
                  <a:lnTo>
                    <a:pt x="203200" y="304797"/>
                  </a:lnTo>
                  <a:lnTo>
                    <a:pt x="2724954" y="304797"/>
                  </a:lnTo>
                  <a:lnTo>
                    <a:pt x="2521754" y="0"/>
                  </a:lnTo>
                  <a:close/>
                </a:path>
              </a:pathLst>
            </a:custGeom>
            <a:solidFill>
              <a:srgbClr val="144158"/>
            </a:solidFill>
          </p:spPr>
        </p:sp>
        <p:sp>
          <p:nvSpPr>
            <p:cNvPr name="TextBox 22" id="22"/>
            <p:cNvSpPr txBox="true"/>
            <p:nvPr/>
          </p:nvSpPr>
          <p:spPr>
            <a:xfrm>
              <a:off x="101600" y="-38100"/>
              <a:ext cx="2521754" cy="342897"/>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2838319" y="2261456"/>
            <a:ext cx="4823132" cy="5764088"/>
            <a:chOff x="0" y="0"/>
            <a:chExt cx="747229" cy="893008"/>
          </a:xfrm>
        </p:grpSpPr>
        <p:sp>
          <p:nvSpPr>
            <p:cNvPr name="Freeform 24" id="24"/>
            <p:cNvSpPr/>
            <p:nvPr/>
          </p:nvSpPr>
          <p:spPr>
            <a:xfrm flipH="false" flipV="false" rot="0">
              <a:off x="0" y="0"/>
              <a:ext cx="747229" cy="893008"/>
            </a:xfrm>
            <a:custGeom>
              <a:avLst/>
              <a:gdLst/>
              <a:ahLst/>
              <a:cxnLst/>
              <a:rect r="r" b="b" t="t" l="l"/>
              <a:pathLst>
                <a:path h="893008" w="747229">
                  <a:moveTo>
                    <a:pt x="40129" y="0"/>
                  </a:moveTo>
                  <a:lnTo>
                    <a:pt x="707100" y="0"/>
                  </a:lnTo>
                  <a:cubicBezTo>
                    <a:pt x="729263" y="0"/>
                    <a:pt x="747229" y="17966"/>
                    <a:pt x="747229" y="40129"/>
                  </a:cubicBezTo>
                  <a:lnTo>
                    <a:pt x="747229" y="852879"/>
                  </a:lnTo>
                  <a:cubicBezTo>
                    <a:pt x="747229" y="863522"/>
                    <a:pt x="743002" y="873729"/>
                    <a:pt x="735476" y="881255"/>
                  </a:cubicBezTo>
                  <a:cubicBezTo>
                    <a:pt x="727950" y="888780"/>
                    <a:pt x="717743" y="893008"/>
                    <a:pt x="707100" y="893008"/>
                  </a:cubicBezTo>
                  <a:lnTo>
                    <a:pt x="40129" y="893008"/>
                  </a:lnTo>
                  <a:cubicBezTo>
                    <a:pt x="29486" y="893008"/>
                    <a:pt x="19279" y="888780"/>
                    <a:pt x="11754" y="881255"/>
                  </a:cubicBezTo>
                  <a:cubicBezTo>
                    <a:pt x="4228" y="873729"/>
                    <a:pt x="0" y="863522"/>
                    <a:pt x="0" y="852879"/>
                  </a:cubicBezTo>
                  <a:lnTo>
                    <a:pt x="0" y="40129"/>
                  </a:lnTo>
                  <a:cubicBezTo>
                    <a:pt x="0" y="29486"/>
                    <a:pt x="4228" y="19279"/>
                    <a:pt x="11754" y="11754"/>
                  </a:cubicBezTo>
                  <a:cubicBezTo>
                    <a:pt x="19279" y="4228"/>
                    <a:pt x="29486" y="0"/>
                    <a:pt x="40129" y="0"/>
                  </a:cubicBezTo>
                  <a:close/>
                </a:path>
              </a:pathLst>
            </a:custGeom>
            <a:blipFill>
              <a:blip r:embed="rId2"/>
              <a:stretch>
                <a:fillRect l="-39687" t="0" r="-39687" b="0"/>
              </a:stretch>
            </a:blipFill>
          </p:spPr>
        </p:sp>
      </p:grpSp>
      <p:sp>
        <p:nvSpPr>
          <p:cNvPr name="TextBox 25" id="25"/>
          <p:cNvSpPr txBox="true"/>
          <p:nvPr/>
        </p:nvSpPr>
        <p:spPr>
          <a:xfrm rot="0">
            <a:off x="1213972" y="4672791"/>
            <a:ext cx="11066939" cy="1162686"/>
          </a:xfrm>
          <a:prstGeom prst="rect">
            <a:avLst/>
          </a:prstGeom>
        </p:spPr>
        <p:txBody>
          <a:bodyPr anchor="t" rtlCol="false" tIns="0" lIns="0" bIns="0" rIns="0">
            <a:spAutoFit/>
          </a:bodyPr>
          <a:lstStyle/>
          <a:p>
            <a:pPr algn="ctr">
              <a:lnSpc>
                <a:spcPts val="8319"/>
              </a:lnSpc>
            </a:pPr>
            <a:r>
              <a:rPr lang="en-US" b="true" sz="6499">
                <a:solidFill>
                  <a:srgbClr val="F6FCFB"/>
                </a:solidFill>
                <a:latin typeface="Times New Roman Bold"/>
                <a:ea typeface="Times New Roman Bold"/>
                <a:cs typeface="Times New Roman Bold"/>
                <a:sym typeface="Times New Roman Bold"/>
              </a:rPr>
              <a:t>PENDAHULUAN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9525753"/>
            <a:ext cx="19356844" cy="761247"/>
            <a:chOff x="0" y="0"/>
            <a:chExt cx="4417497" cy="173727"/>
          </a:xfrm>
        </p:grpSpPr>
        <p:sp>
          <p:nvSpPr>
            <p:cNvPr name="Freeform 3" id="3"/>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4" id="4"/>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482642" y="9525753"/>
            <a:ext cx="9642517" cy="1371229"/>
            <a:chOff x="0" y="0"/>
            <a:chExt cx="811468" cy="115396"/>
          </a:xfrm>
        </p:grpSpPr>
        <p:sp>
          <p:nvSpPr>
            <p:cNvPr name="Freeform 6" id="6"/>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7" id="7"/>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2589027">
            <a:off x="16663914" y="-965268"/>
            <a:ext cx="4570576" cy="2850877"/>
            <a:chOff x="0" y="0"/>
            <a:chExt cx="1303095" cy="812800"/>
          </a:xfrm>
        </p:grpSpPr>
        <p:sp>
          <p:nvSpPr>
            <p:cNvPr name="Freeform 9" id="9"/>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0" id="10"/>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13896500" y="-433653"/>
            <a:ext cx="13066402" cy="1238225"/>
            <a:chOff x="0" y="0"/>
            <a:chExt cx="1527407" cy="144743"/>
          </a:xfrm>
        </p:grpSpPr>
        <p:sp>
          <p:nvSpPr>
            <p:cNvPr name="Freeform 12" id="12"/>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3" id="13"/>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0166351" y="10181"/>
            <a:ext cx="4935870" cy="619684"/>
            <a:chOff x="0" y="0"/>
            <a:chExt cx="1219374" cy="153089"/>
          </a:xfrm>
        </p:grpSpPr>
        <p:sp>
          <p:nvSpPr>
            <p:cNvPr name="Freeform 15" id="15"/>
            <p:cNvSpPr/>
            <p:nvPr/>
          </p:nvSpPr>
          <p:spPr>
            <a:xfrm flipH="false" flipV="false" rot="0">
              <a:off x="0" y="0"/>
              <a:ext cx="1219374" cy="153089"/>
            </a:xfrm>
            <a:custGeom>
              <a:avLst/>
              <a:gdLst/>
              <a:ahLst/>
              <a:cxnLst/>
              <a:rect r="r" b="b" t="t" l="l"/>
              <a:pathLst>
                <a:path h="153089" w="1219374">
                  <a:moveTo>
                    <a:pt x="1016174" y="0"/>
                  </a:moveTo>
                  <a:lnTo>
                    <a:pt x="0" y="0"/>
                  </a:lnTo>
                  <a:lnTo>
                    <a:pt x="203200" y="153089"/>
                  </a:lnTo>
                  <a:lnTo>
                    <a:pt x="1219374" y="153089"/>
                  </a:lnTo>
                  <a:lnTo>
                    <a:pt x="1016174" y="0"/>
                  </a:lnTo>
                  <a:close/>
                </a:path>
              </a:pathLst>
            </a:custGeom>
            <a:solidFill>
              <a:srgbClr val="144158"/>
            </a:solidFill>
          </p:spPr>
        </p:sp>
        <p:sp>
          <p:nvSpPr>
            <p:cNvPr name="TextBox 16" id="16"/>
            <p:cNvSpPr txBox="true"/>
            <p:nvPr/>
          </p:nvSpPr>
          <p:spPr>
            <a:xfrm>
              <a:off x="101600" y="-38100"/>
              <a:ext cx="1016174" cy="191189"/>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403577" y="185459"/>
            <a:ext cx="4729302" cy="946628"/>
            <a:chOff x="0" y="0"/>
            <a:chExt cx="6305736" cy="1262171"/>
          </a:xfrm>
        </p:grpSpPr>
        <p:sp>
          <p:nvSpPr>
            <p:cNvPr name="Freeform 18" id="18"/>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19" id="19"/>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20" id="20"/>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grpSp>
        <p:nvGrpSpPr>
          <p:cNvPr name="Group 21" id="21"/>
          <p:cNvGrpSpPr/>
          <p:nvPr/>
        </p:nvGrpSpPr>
        <p:grpSpPr>
          <a:xfrm rot="0">
            <a:off x="-4830010" y="2808445"/>
            <a:ext cx="25234333" cy="6221255"/>
            <a:chOff x="0" y="0"/>
            <a:chExt cx="2724954" cy="671808"/>
          </a:xfrm>
        </p:grpSpPr>
        <p:sp>
          <p:nvSpPr>
            <p:cNvPr name="Freeform 22" id="22"/>
            <p:cNvSpPr/>
            <p:nvPr/>
          </p:nvSpPr>
          <p:spPr>
            <a:xfrm flipH="false" flipV="false" rot="0">
              <a:off x="0" y="0"/>
              <a:ext cx="2724954" cy="671808"/>
            </a:xfrm>
            <a:custGeom>
              <a:avLst/>
              <a:gdLst/>
              <a:ahLst/>
              <a:cxnLst/>
              <a:rect r="r" b="b" t="t" l="l"/>
              <a:pathLst>
                <a:path h="671808" w="2724954">
                  <a:moveTo>
                    <a:pt x="2521754" y="0"/>
                  </a:moveTo>
                  <a:lnTo>
                    <a:pt x="0" y="0"/>
                  </a:lnTo>
                  <a:lnTo>
                    <a:pt x="203200" y="671808"/>
                  </a:lnTo>
                  <a:lnTo>
                    <a:pt x="2724954" y="671808"/>
                  </a:lnTo>
                  <a:lnTo>
                    <a:pt x="2521754" y="0"/>
                  </a:lnTo>
                  <a:close/>
                </a:path>
              </a:pathLst>
            </a:custGeom>
            <a:solidFill>
              <a:srgbClr val="144158">
                <a:alpha val="95686"/>
              </a:srgbClr>
            </a:solidFill>
          </p:spPr>
        </p:sp>
        <p:sp>
          <p:nvSpPr>
            <p:cNvPr name="TextBox 23" id="23"/>
            <p:cNvSpPr txBox="true"/>
            <p:nvPr/>
          </p:nvSpPr>
          <p:spPr>
            <a:xfrm>
              <a:off x="101600" y="-38100"/>
              <a:ext cx="2521754" cy="709908"/>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2838319" y="2006840"/>
            <a:ext cx="4823132" cy="5764088"/>
            <a:chOff x="0" y="0"/>
            <a:chExt cx="747229" cy="893008"/>
          </a:xfrm>
        </p:grpSpPr>
        <p:sp>
          <p:nvSpPr>
            <p:cNvPr name="Freeform 25" id="25"/>
            <p:cNvSpPr/>
            <p:nvPr/>
          </p:nvSpPr>
          <p:spPr>
            <a:xfrm flipH="false" flipV="false" rot="0">
              <a:off x="0" y="0"/>
              <a:ext cx="747229" cy="893008"/>
            </a:xfrm>
            <a:custGeom>
              <a:avLst/>
              <a:gdLst/>
              <a:ahLst/>
              <a:cxnLst/>
              <a:rect r="r" b="b" t="t" l="l"/>
              <a:pathLst>
                <a:path h="893008" w="747229">
                  <a:moveTo>
                    <a:pt x="40129" y="0"/>
                  </a:moveTo>
                  <a:lnTo>
                    <a:pt x="707100" y="0"/>
                  </a:lnTo>
                  <a:cubicBezTo>
                    <a:pt x="729263" y="0"/>
                    <a:pt x="747229" y="17966"/>
                    <a:pt x="747229" y="40129"/>
                  </a:cubicBezTo>
                  <a:lnTo>
                    <a:pt x="747229" y="852879"/>
                  </a:lnTo>
                  <a:cubicBezTo>
                    <a:pt x="747229" y="863522"/>
                    <a:pt x="743002" y="873729"/>
                    <a:pt x="735476" y="881255"/>
                  </a:cubicBezTo>
                  <a:cubicBezTo>
                    <a:pt x="727950" y="888780"/>
                    <a:pt x="717743" y="893008"/>
                    <a:pt x="707100" y="893008"/>
                  </a:cubicBezTo>
                  <a:lnTo>
                    <a:pt x="40129" y="893008"/>
                  </a:lnTo>
                  <a:cubicBezTo>
                    <a:pt x="29486" y="893008"/>
                    <a:pt x="19279" y="888780"/>
                    <a:pt x="11754" y="881255"/>
                  </a:cubicBezTo>
                  <a:cubicBezTo>
                    <a:pt x="4228" y="873729"/>
                    <a:pt x="0" y="863522"/>
                    <a:pt x="0" y="852879"/>
                  </a:cubicBezTo>
                  <a:lnTo>
                    <a:pt x="0" y="40129"/>
                  </a:lnTo>
                  <a:cubicBezTo>
                    <a:pt x="0" y="29486"/>
                    <a:pt x="4228" y="19279"/>
                    <a:pt x="11754" y="11754"/>
                  </a:cubicBezTo>
                  <a:cubicBezTo>
                    <a:pt x="19279" y="4228"/>
                    <a:pt x="29486" y="0"/>
                    <a:pt x="40129" y="0"/>
                  </a:cubicBezTo>
                  <a:close/>
                </a:path>
              </a:pathLst>
            </a:custGeom>
            <a:blipFill>
              <a:blip r:embed="rId5"/>
              <a:stretch>
                <a:fillRect l="-39687" t="0" r="-39687" b="0"/>
              </a:stretch>
            </a:blipFill>
          </p:spPr>
        </p:sp>
      </p:grpSp>
      <p:sp>
        <p:nvSpPr>
          <p:cNvPr name="TextBox 26" id="26"/>
          <p:cNvSpPr txBox="true"/>
          <p:nvPr/>
        </p:nvSpPr>
        <p:spPr>
          <a:xfrm rot="0">
            <a:off x="348902" y="9671084"/>
            <a:ext cx="12133740" cy="38481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27" id="27"/>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05</a:t>
            </a:r>
          </a:p>
        </p:txBody>
      </p:sp>
      <p:sp>
        <p:nvSpPr>
          <p:cNvPr name="TextBox 28" id="28"/>
          <p:cNvSpPr txBox="true"/>
          <p:nvPr/>
        </p:nvSpPr>
        <p:spPr>
          <a:xfrm rot="0">
            <a:off x="910878" y="1854440"/>
            <a:ext cx="6876279" cy="982346"/>
          </a:xfrm>
          <a:prstGeom prst="rect">
            <a:avLst/>
          </a:prstGeom>
        </p:spPr>
        <p:txBody>
          <a:bodyPr anchor="t" rtlCol="false" tIns="0" lIns="0" bIns="0" rIns="0">
            <a:spAutoFit/>
          </a:bodyPr>
          <a:lstStyle/>
          <a:p>
            <a:pPr algn="l">
              <a:lnSpc>
                <a:spcPts val="7039"/>
              </a:lnSpc>
            </a:pPr>
            <a:r>
              <a:rPr lang="en-US" sz="5499" b="true">
                <a:solidFill>
                  <a:srgbClr val="002C4F"/>
                </a:solidFill>
                <a:latin typeface="Times New Roman Bold"/>
                <a:ea typeface="Times New Roman Bold"/>
                <a:cs typeface="Times New Roman Bold"/>
                <a:sym typeface="Times New Roman Bold"/>
              </a:rPr>
              <a:t>LATAR BELAKANG</a:t>
            </a:r>
          </a:p>
        </p:txBody>
      </p:sp>
      <p:sp>
        <p:nvSpPr>
          <p:cNvPr name="TextBox 29" id="29"/>
          <p:cNvSpPr txBox="true"/>
          <p:nvPr/>
        </p:nvSpPr>
        <p:spPr>
          <a:xfrm rot="0">
            <a:off x="910878" y="3247310"/>
            <a:ext cx="11192252" cy="5295900"/>
          </a:xfrm>
          <a:prstGeom prst="rect">
            <a:avLst/>
          </a:prstGeom>
        </p:spPr>
        <p:txBody>
          <a:bodyPr anchor="t" rtlCol="false" tIns="0" lIns="0" bIns="0" rIns="0">
            <a:spAutoFit/>
          </a:bodyPr>
          <a:lstStyle/>
          <a:p>
            <a:pPr algn="just">
              <a:lnSpc>
                <a:spcPts val="3524"/>
              </a:lnSpc>
            </a:pPr>
            <a:r>
              <a:rPr lang="en-US" sz="2499">
                <a:solidFill>
                  <a:srgbClr val="FFFFFF"/>
                </a:solidFill>
                <a:latin typeface="Times New Roman"/>
                <a:ea typeface="Times New Roman"/>
                <a:cs typeface="Times New Roman"/>
                <a:sym typeface="Times New Roman"/>
              </a:rPr>
              <a:t>Produksi gula merupakan sektor vital dalam perekonomian Indonesia, yang merupakan salah satu produsen gula terbesar di Asia. Meningkatnya permintaan gula global seiring dengan pertumbuhan populasi dan perubahan gaya hidup masyarakat, dihadapkan pada tantangan besar seperti perubahan iklim, fluktuasi harga, dan kebijakan pertanian. Oleh karena itu, analisis yang akurat terhadap produksi gula sangat diperlukan untuk membantu produsen dan pemangku kebijakan dalam merumuskan strategi untuk menghadapi tantangan ini, serta mendukung keberlanjutan produksi gula di Indonesia. Penggunaan model SARIMA dapat memberikan prediksi yang lebih baik terkait pola musiman dalam produksi gula, serta membantu dalam merumuskan kebijakan yang tepat dan meningkatkan produktivitas sektor ini.</a:t>
            </a:r>
          </a:p>
          <a:p>
            <a:pPr algn="just">
              <a:lnSpc>
                <a:spcPts val="3524"/>
              </a:lnSpc>
            </a:pPr>
          </a:p>
        </p:txBody>
      </p:sp>
      <p:sp>
        <p:nvSpPr>
          <p:cNvPr name="AutoShape 30" id="30"/>
          <p:cNvSpPr/>
          <p:nvPr/>
        </p:nvSpPr>
        <p:spPr>
          <a:xfrm>
            <a:off x="923925" y="2707563"/>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68844" y="9525753"/>
            <a:ext cx="19356844" cy="761247"/>
            <a:chOff x="0" y="0"/>
            <a:chExt cx="4417497" cy="173727"/>
          </a:xfrm>
        </p:grpSpPr>
        <p:sp>
          <p:nvSpPr>
            <p:cNvPr name="Freeform 3" id="3"/>
            <p:cNvSpPr/>
            <p:nvPr/>
          </p:nvSpPr>
          <p:spPr>
            <a:xfrm flipH="false" flipV="false" rot="0">
              <a:off x="0" y="0"/>
              <a:ext cx="4417497" cy="173727"/>
            </a:xfrm>
            <a:custGeom>
              <a:avLst/>
              <a:gdLst/>
              <a:ahLst/>
              <a:cxnLst/>
              <a:rect r="r" b="b" t="t" l="l"/>
              <a:pathLst>
                <a:path h="173727" w="4417497">
                  <a:moveTo>
                    <a:pt x="4214297" y="0"/>
                  </a:moveTo>
                  <a:lnTo>
                    <a:pt x="0" y="0"/>
                  </a:lnTo>
                  <a:lnTo>
                    <a:pt x="203200" y="173727"/>
                  </a:lnTo>
                  <a:lnTo>
                    <a:pt x="4417497" y="173727"/>
                  </a:lnTo>
                  <a:lnTo>
                    <a:pt x="4214297" y="0"/>
                  </a:lnTo>
                  <a:close/>
                </a:path>
              </a:pathLst>
            </a:custGeom>
            <a:solidFill>
              <a:srgbClr val="144158"/>
            </a:solidFill>
          </p:spPr>
        </p:sp>
        <p:sp>
          <p:nvSpPr>
            <p:cNvPr name="TextBox 4" id="4"/>
            <p:cNvSpPr txBox="true"/>
            <p:nvPr/>
          </p:nvSpPr>
          <p:spPr>
            <a:xfrm>
              <a:off x="101600" y="-38100"/>
              <a:ext cx="4214297" cy="211827"/>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2482642" y="9525753"/>
            <a:ext cx="9642517" cy="1371229"/>
            <a:chOff x="0" y="0"/>
            <a:chExt cx="811468" cy="115396"/>
          </a:xfrm>
        </p:grpSpPr>
        <p:sp>
          <p:nvSpPr>
            <p:cNvPr name="Freeform 6" id="6"/>
            <p:cNvSpPr/>
            <p:nvPr/>
          </p:nvSpPr>
          <p:spPr>
            <a:xfrm flipH="false" flipV="false" rot="0">
              <a:off x="0" y="0"/>
              <a:ext cx="811468" cy="115396"/>
            </a:xfrm>
            <a:custGeom>
              <a:avLst/>
              <a:gdLst/>
              <a:ahLst/>
              <a:cxnLst/>
              <a:rect r="r" b="b" t="t" l="l"/>
              <a:pathLst>
                <a:path h="115396" w="811468">
                  <a:moveTo>
                    <a:pt x="608268" y="0"/>
                  </a:moveTo>
                  <a:lnTo>
                    <a:pt x="0" y="0"/>
                  </a:lnTo>
                  <a:lnTo>
                    <a:pt x="203200" y="115396"/>
                  </a:lnTo>
                  <a:lnTo>
                    <a:pt x="811468" y="115396"/>
                  </a:lnTo>
                  <a:lnTo>
                    <a:pt x="608268" y="0"/>
                  </a:lnTo>
                  <a:close/>
                </a:path>
              </a:pathLst>
            </a:custGeom>
            <a:solidFill>
              <a:srgbClr val="BFA046"/>
            </a:solidFill>
          </p:spPr>
        </p:sp>
        <p:sp>
          <p:nvSpPr>
            <p:cNvPr name="TextBox 7" id="7"/>
            <p:cNvSpPr txBox="true"/>
            <p:nvPr/>
          </p:nvSpPr>
          <p:spPr>
            <a:xfrm>
              <a:off x="101600" y="-38100"/>
              <a:ext cx="608268" cy="15349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03577" y="185459"/>
            <a:ext cx="4729302" cy="946628"/>
            <a:chOff x="0" y="0"/>
            <a:chExt cx="6305736" cy="1262171"/>
          </a:xfrm>
        </p:grpSpPr>
        <p:sp>
          <p:nvSpPr>
            <p:cNvPr name="Freeform 9" id="9"/>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10" id="10"/>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11" id="11"/>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grpSp>
        <p:nvGrpSpPr>
          <p:cNvPr name="Group 12" id="12"/>
          <p:cNvGrpSpPr/>
          <p:nvPr/>
        </p:nvGrpSpPr>
        <p:grpSpPr>
          <a:xfrm rot="0">
            <a:off x="-4443529" y="2196064"/>
            <a:ext cx="28665570" cy="1333397"/>
            <a:chOff x="0" y="0"/>
            <a:chExt cx="3095479" cy="143988"/>
          </a:xfrm>
        </p:grpSpPr>
        <p:sp>
          <p:nvSpPr>
            <p:cNvPr name="Freeform 13" id="13"/>
            <p:cNvSpPr/>
            <p:nvPr/>
          </p:nvSpPr>
          <p:spPr>
            <a:xfrm flipH="false" flipV="false" rot="0">
              <a:off x="0" y="0"/>
              <a:ext cx="3095479" cy="143988"/>
            </a:xfrm>
            <a:custGeom>
              <a:avLst/>
              <a:gdLst/>
              <a:ahLst/>
              <a:cxnLst/>
              <a:rect r="r" b="b" t="t" l="l"/>
              <a:pathLst>
                <a:path h="143988" w="3095479">
                  <a:moveTo>
                    <a:pt x="2892279" y="0"/>
                  </a:moveTo>
                  <a:lnTo>
                    <a:pt x="0" y="0"/>
                  </a:lnTo>
                  <a:lnTo>
                    <a:pt x="203200" y="143988"/>
                  </a:lnTo>
                  <a:lnTo>
                    <a:pt x="3095479" y="143988"/>
                  </a:lnTo>
                  <a:lnTo>
                    <a:pt x="2892279" y="0"/>
                  </a:lnTo>
                  <a:close/>
                </a:path>
              </a:pathLst>
            </a:custGeom>
            <a:solidFill>
              <a:srgbClr val="144158">
                <a:alpha val="95686"/>
              </a:srgbClr>
            </a:solidFill>
          </p:spPr>
        </p:sp>
        <p:sp>
          <p:nvSpPr>
            <p:cNvPr name="TextBox 14" id="14"/>
            <p:cNvSpPr txBox="true"/>
            <p:nvPr/>
          </p:nvSpPr>
          <p:spPr>
            <a:xfrm>
              <a:off x="101600" y="-38100"/>
              <a:ext cx="2892279" cy="182088"/>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2838319" y="2261456"/>
            <a:ext cx="4823132" cy="5764088"/>
            <a:chOff x="0" y="0"/>
            <a:chExt cx="747229" cy="893008"/>
          </a:xfrm>
        </p:grpSpPr>
        <p:sp>
          <p:nvSpPr>
            <p:cNvPr name="Freeform 16" id="16"/>
            <p:cNvSpPr/>
            <p:nvPr/>
          </p:nvSpPr>
          <p:spPr>
            <a:xfrm flipH="false" flipV="false" rot="0">
              <a:off x="0" y="0"/>
              <a:ext cx="747229" cy="893008"/>
            </a:xfrm>
            <a:custGeom>
              <a:avLst/>
              <a:gdLst/>
              <a:ahLst/>
              <a:cxnLst/>
              <a:rect r="r" b="b" t="t" l="l"/>
              <a:pathLst>
                <a:path h="893008" w="747229">
                  <a:moveTo>
                    <a:pt x="40129" y="0"/>
                  </a:moveTo>
                  <a:lnTo>
                    <a:pt x="707100" y="0"/>
                  </a:lnTo>
                  <a:cubicBezTo>
                    <a:pt x="729263" y="0"/>
                    <a:pt x="747229" y="17966"/>
                    <a:pt x="747229" y="40129"/>
                  </a:cubicBezTo>
                  <a:lnTo>
                    <a:pt x="747229" y="852879"/>
                  </a:lnTo>
                  <a:cubicBezTo>
                    <a:pt x="747229" y="863522"/>
                    <a:pt x="743002" y="873729"/>
                    <a:pt x="735476" y="881255"/>
                  </a:cubicBezTo>
                  <a:cubicBezTo>
                    <a:pt x="727950" y="888780"/>
                    <a:pt x="717743" y="893008"/>
                    <a:pt x="707100" y="893008"/>
                  </a:cubicBezTo>
                  <a:lnTo>
                    <a:pt x="40129" y="893008"/>
                  </a:lnTo>
                  <a:cubicBezTo>
                    <a:pt x="29486" y="893008"/>
                    <a:pt x="19279" y="888780"/>
                    <a:pt x="11754" y="881255"/>
                  </a:cubicBezTo>
                  <a:cubicBezTo>
                    <a:pt x="4228" y="873729"/>
                    <a:pt x="0" y="863522"/>
                    <a:pt x="0" y="852879"/>
                  </a:cubicBezTo>
                  <a:lnTo>
                    <a:pt x="0" y="40129"/>
                  </a:lnTo>
                  <a:cubicBezTo>
                    <a:pt x="0" y="29486"/>
                    <a:pt x="4228" y="19279"/>
                    <a:pt x="11754" y="11754"/>
                  </a:cubicBezTo>
                  <a:cubicBezTo>
                    <a:pt x="19279" y="4228"/>
                    <a:pt x="29486" y="0"/>
                    <a:pt x="40129" y="0"/>
                  </a:cubicBezTo>
                  <a:close/>
                </a:path>
              </a:pathLst>
            </a:custGeom>
            <a:blipFill>
              <a:blip r:embed="rId5"/>
              <a:stretch>
                <a:fillRect l="-39856" t="0" r="-39856" b="0"/>
              </a:stretch>
            </a:blipFill>
          </p:spPr>
        </p:sp>
      </p:grpSp>
      <p:sp>
        <p:nvSpPr>
          <p:cNvPr name="TextBox 17" id="17"/>
          <p:cNvSpPr txBox="true"/>
          <p:nvPr/>
        </p:nvSpPr>
        <p:spPr>
          <a:xfrm rot="0">
            <a:off x="348902" y="9671084"/>
            <a:ext cx="12133740" cy="384860"/>
          </a:xfrm>
          <a:prstGeom prst="rect">
            <a:avLst/>
          </a:prstGeom>
        </p:spPr>
        <p:txBody>
          <a:bodyPr anchor="t" rtlCol="false" tIns="0" lIns="0" bIns="0" rIns="0">
            <a:spAutoFit/>
          </a:bodyPr>
          <a:lstStyle/>
          <a:p>
            <a:pPr algn="just">
              <a:lnSpc>
                <a:spcPts val="2819"/>
              </a:lnSpc>
            </a:pPr>
            <a:r>
              <a:rPr lang="en-US" sz="1999"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18" id="18"/>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06</a:t>
            </a:r>
          </a:p>
        </p:txBody>
      </p:sp>
      <p:sp>
        <p:nvSpPr>
          <p:cNvPr name="TextBox 19" id="19"/>
          <p:cNvSpPr txBox="true"/>
          <p:nvPr/>
        </p:nvSpPr>
        <p:spPr>
          <a:xfrm rot="0">
            <a:off x="910878" y="2423340"/>
            <a:ext cx="7939101" cy="982346"/>
          </a:xfrm>
          <a:prstGeom prst="rect">
            <a:avLst/>
          </a:prstGeom>
        </p:spPr>
        <p:txBody>
          <a:bodyPr anchor="t" rtlCol="false" tIns="0" lIns="0" bIns="0" rIns="0">
            <a:spAutoFit/>
          </a:bodyPr>
          <a:lstStyle/>
          <a:p>
            <a:pPr algn="l">
              <a:lnSpc>
                <a:spcPts val="7039"/>
              </a:lnSpc>
            </a:pPr>
            <a:r>
              <a:rPr lang="en-US" sz="5499" b="true">
                <a:solidFill>
                  <a:srgbClr val="FFFFFF"/>
                </a:solidFill>
                <a:latin typeface="Times New Roman Bold"/>
                <a:ea typeface="Times New Roman Bold"/>
                <a:cs typeface="Times New Roman Bold"/>
                <a:sym typeface="Times New Roman Bold"/>
              </a:rPr>
              <a:t>TUJUAN PENELITIAN</a:t>
            </a:r>
          </a:p>
        </p:txBody>
      </p:sp>
      <p:sp>
        <p:nvSpPr>
          <p:cNvPr name="TextBox 20" id="20"/>
          <p:cNvSpPr txBox="true"/>
          <p:nvPr/>
        </p:nvSpPr>
        <p:spPr>
          <a:xfrm rot="0">
            <a:off x="910878" y="3746655"/>
            <a:ext cx="11192252" cy="908050"/>
          </a:xfrm>
          <a:prstGeom prst="rect">
            <a:avLst/>
          </a:prstGeom>
        </p:spPr>
        <p:txBody>
          <a:bodyPr anchor="t" rtlCol="false" tIns="0" lIns="0" bIns="0" rIns="0">
            <a:spAutoFit/>
          </a:bodyPr>
          <a:lstStyle/>
          <a:p>
            <a:pPr algn="just">
              <a:lnSpc>
                <a:spcPts val="3499"/>
              </a:lnSpc>
            </a:pPr>
            <a:r>
              <a:rPr lang="en-US" sz="2499">
                <a:solidFill>
                  <a:srgbClr val="000000"/>
                </a:solidFill>
                <a:latin typeface="Times New Roman"/>
                <a:ea typeface="Times New Roman"/>
                <a:cs typeface="Times New Roman"/>
                <a:sym typeface="Times New Roman"/>
              </a:rPr>
              <a:t>Dari latar belakang yang sudah dipaparkan, diperoleh tujuan dari dilakukannya penelitian ini adalah sebagai berikut.</a:t>
            </a:r>
          </a:p>
        </p:txBody>
      </p:sp>
      <p:sp>
        <p:nvSpPr>
          <p:cNvPr name="TextBox 21" id="21"/>
          <p:cNvSpPr txBox="true"/>
          <p:nvPr/>
        </p:nvSpPr>
        <p:spPr>
          <a:xfrm rot="0">
            <a:off x="1927088" y="4864256"/>
            <a:ext cx="10176041" cy="908050"/>
          </a:xfrm>
          <a:prstGeom prst="rect">
            <a:avLst/>
          </a:prstGeom>
        </p:spPr>
        <p:txBody>
          <a:bodyPr anchor="t" rtlCol="false" tIns="0" lIns="0" bIns="0" rIns="0">
            <a:spAutoFit/>
          </a:bodyPr>
          <a:lstStyle/>
          <a:p>
            <a:pPr algn="just">
              <a:lnSpc>
                <a:spcPts val="3499"/>
              </a:lnSpc>
            </a:pPr>
            <a:r>
              <a:rPr lang="en-US" sz="2499">
                <a:solidFill>
                  <a:srgbClr val="000000"/>
                </a:solidFill>
                <a:latin typeface="Times New Roman"/>
                <a:ea typeface="Times New Roman"/>
                <a:cs typeface="Times New Roman"/>
                <a:sym typeface="Times New Roman"/>
              </a:rPr>
              <a:t>Mengembangkan model prediksi SARIMA untuk memproyeksikan produksi gula di Indonesia.</a:t>
            </a:r>
          </a:p>
        </p:txBody>
      </p:sp>
      <p:sp>
        <p:nvSpPr>
          <p:cNvPr name="TextBox 22" id="22"/>
          <p:cNvSpPr txBox="true"/>
          <p:nvPr/>
        </p:nvSpPr>
        <p:spPr>
          <a:xfrm rot="0">
            <a:off x="1927088" y="5913019"/>
            <a:ext cx="10176041" cy="908050"/>
          </a:xfrm>
          <a:prstGeom prst="rect">
            <a:avLst/>
          </a:prstGeom>
        </p:spPr>
        <p:txBody>
          <a:bodyPr anchor="t" rtlCol="false" tIns="0" lIns="0" bIns="0" rIns="0">
            <a:spAutoFit/>
          </a:bodyPr>
          <a:lstStyle/>
          <a:p>
            <a:pPr algn="just">
              <a:lnSpc>
                <a:spcPts val="3499"/>
              </a:lnSpc>
            </a:pPr>
            <a:r>
              <a:rPr lang="en-US" sz="2499">
                <a:solidFill>
                  <a:srgbClr val="000000"/>
                </a:solidFill>
                <a:latin typeface="Times New Roman"/>
                <a:ea typeface="Times New Roman"/>
                <a:cs typeface="Times New Roman"/>
                <a:sym typeface="Times New Roman"/>
              </a:rPr>
              <a:t>Membantu pemangku kebijakan dan produsen gula dalam merencanakan dan mengambil keputusan yang lebih baik.</a:t>
            </a:r>
          </a:p>
        </p:txBody>
      </p:sp>
      <p:sp>
        <p:nvSpPr>
          <p:cNvPr name="TextBox 23" id="23"/>
          <p:cNvSpPr txBox="true"/>
          <p:nvPr/>
        </p:nvSpPr>
        <p:spPr>
          <a:xfrm rot="0">
            <a:off x="1927088" y="6982995"/>
            <a:ext cx="10176041" cy="908050"/>
          </a:xfrm>
          <a:prstGeom prst="rect">
            <a:avLst/>
          </a:prstGeom>
        </p:spPr>
        <p:txBody>
          <a:bodyPr anchor="t" rtlCol="false" tIns="0" lIns="0" bIns="0" rIns="0">
            <a:spAutoFit/>
          </a:bodyPr>
          <a:lstStyle/>
          <a:p>
            <a:pPr algn="just">
              <a:lnSpc>
                <a:spcPts val="3499"/>
              </a:lnSpc>
            </a:pPr>
            <a:r>
              <a:rPr lang="en-US" sz="2499">
                <a:solidFill>
                  <a:srgbClr val="000000"/>
                </a:solidFill>
                <a:latin typeface="Times New Roman"/>
                <a:ea typeface="Times New Roman"/>
                <a:cs typeface="Times New Roman"/>
                <a:sym typeface="Times New Roman"/>
              </a:rPr>
              <a:t>Meningkatkan ketahanan dan keberlanjutan sektor produksi gula di Indonesia.</a:t>
            </a:r>
          </a:p>
        </p:txBody>
      </p:sp>
      <p:sp>
        <p:nvSpPr>
          <p:cNvPr name="TextBox 24" id="24"/>
          <p:cNvSpPr txBox="true"/>
          <p:nvPr/>
        </p:nvSpPr>
        <p:spPr>
          <a:xfrm rot="0">
            <a:off x="910878" y="4883306"/>
            <a:ext cx="852661" cy="469900"/>
          </a:xfrm>
          <a:prstGeom prst="rect">
            <a:avLst/>
          </a:prstGeom>
        </p:spPr>
        <p:txBody>
          <a:bodyPr anchor="t" rtlCol="false" tIns="0" lIns="0" bIns="0" rIns="0">
            <a:spAutoFit/>
          </a:bodyPr>
          <a:lstStyle/>
          <a:p>
            <a:pPr algn="just" marL="539746" indent="-269873" lvl="1">
              <a:lnSpc>
                <a:spcPts val="3499"/>
              </a:lnSpc>
              <a:buAutoNum type="arabicPeriod" startAt="1"/>
            </a:pPr>
          </a:p>
        </p:txBody>
      </p:sp>
      <p:sp>
        <p:nvSpPr>
          <p:cNvPr name="TextBox 25" id="25"/>
          <p:cNvSpPr txBox="true"/>
          <p:nvPr/>
        </p:nvSpPr>
        <p:spPr>
          <a:xfrm rot="0">
            <a:off x="1163997" y="5935244"/>
            <a:ext cx="479773" cy="469900"/>
          </a:xfrm>
          <a:prstGeom prst="rect">
            <a:avLst/>
          </a:prstGeom>
        </p:spPr>
        <p:txBody>
          <a:bodyPr anchor="t" rtlCol="false" tIns="0" lIns="0" bIns="0" rIns="0">
            <a:spAutoFit/>
          </a:bodyPr>
          <a:lstStyle/>
          <a:p>
            <a:pPr algn="just">
              <a:lnSpc>
                <a:spcPts val="3499"/>
              </a:lnSpc>
            </a:pPr>
            <a:r>
              <a:rPr lang="en-US" sz="2499">
                <a:solidFill>
                  <a:srgbClr val="000000"/>
                </a:solidFill>
                <a:latin typeface="Times New Roman"/>
                <a:ea typeface="Times New Roman"/>
                <a:cs typeface="Times New Roman"/>
                <a:sym typeface="Times New Roman"/>
              </a:rPr>
              <a:t>2. </a:t>
            </a:r>
          </a:p>
        </p:txBody>
      </p:sp>
      <p:sp>
        <p:nvSpPr>
          <p:cNvPr name="TextBox 26" id="26"/>
          <p:cNvSpPr txBox="true"/>
          <p:nvPr/>
        </p:nvSpPr>
        <p:spPr>
          <a:xfrm rot="0">
            <a:off x="1154472" y="6998661"/>
            <a:ext cx="479773" cy="469900"/>
          </a:xfrm>
          <a:prstGeom prst="rect">
            <a:avLst/>
          </a:prstGeom>
        </p:spPr>
        <p:txBody>
          <a:bodyPr anchor="t" rtlCol="false" tIns="0" lIns="0" bIns="0" rIns="0">
            <a:spAutoFit/>
          </a:bodyPr>
          <a:lstStyle/>
          <a:p>
            <a:pPr algn="just">
              <a:lnSpc>
                <a:spcPts val="3499"/>
              </a:lnSpc>
            </a:pPr>
            <a:r>
              <a:rPr lang="en-US" sz="2499">
                <a:solidFill>
                  <a:srgbClr val="000000"/>
                </a:solidFill>
                <a:latin typeface="Times New Roman"/>
                <a:ea typeface="Times New Roman"/>
                <a:cs typeface="Times New Roman"/>
                <a:sym typeface="Times New Roman"/>
              </a:rPr>
              <a:t>3. </a:t>
            </a:r>
          </a:p>
        </p:txBody>
      </p:sp>
      <p:sp>
        <p:nvSpPr>
          <p:cNvPr name="AutoShape 27" id="27"/>
          <p:cNvSpPr/>
          <p:nvPr/>
        </p:nvSpPr>
        <p:spPr>
          <a:xfrm>
            <a:off x="1028700" y="3386636"/>
            <a:ext cx="781916" cy="0"/>
          </a:xfrm>
          <a:prstGeom prst="line">
            <a:avLst/>
          </a:prstGeom>
          <a:ln cap="flat" w="38100">
            <a:solidFill>
              <a:srgbClr val="0CA3B3"/>
            </a:solidFill>
            <a:prstDash val="solid"/>
            <a:headEnd type="none" len="sm" w="sm"/>
            <a:tailEnd type="none" len="sm" w="sm"/>
          </a:ln>
        </p:spPr>
      </p:sp>
      <p:sp>
        <p:nvSpPr>
          <p:cNvPr name="TextBox 28" id="28"/>
          <p:cNvSpPr txBox="true"/>
          <p:nvPr/>
        </p:nvSpPr>
        <p:spPr>
          <a:xfrm rot="0">
            <a:off x="1163997" y="8024186"/>
            <a:ext cx="479773" cy="469900"/>
          </a:xfrm>
          <a:prstGeom prst="rect">
            <a:avLst/>
          </a:prstGeom>
        </p:spPr>
        <p:txBody>
          <a:bodyPr anchor="t" rtlCol="false" tIns="0" lIns="0" bIns="0" rIns="0">
            <a:spAutoFit/>
          </a:bodyPr>
          <a:lstStyle/>
          <a:p>
            <a:pPr algn="just">
              <a:lnSpc>
                <a:spcPts val="3499"/>
              </a:lnSpc>
            </a:pPr>
            <a:r>
              <a:rPr lang="en-US" sz="2499">
                <a:solidFill>
                  <a:srgbClr val="000000"/>
                </a:solidFill>
                <a:latin typeface="Times New Roman"/>
                <a:ea typeface="Times New Roman"/>
                <a:cs typeface="Times New Roman"/>
                <a:sym typeface="Times New Roman"/>
              </a:rPr>
              <a:t>4. </a:t>
            </a:r>
          </a:p>
        </p:txBody>
      </p:sp>
      <p:sp>
        <p:nvSpPr>
          <p:cNvPr name="TextBox 29" id="29"/>
          <p:cNvSpPr txBox="true"/>
          <p:nvPr/>
        </p:nvSpPr>
        <p:spPr>
          <a:xfrm rot="0">
            <a:off x="1927088" y="8001961"/>
            <a:ext cx="10176041" cy="908050"/>
          </a:xfrm>
          <a:prstGeom prst="rect">
            <a:avLst/>
          </a:prstGeom>
        </p:spPr>
        <p:txBody>
          <a:bodyPr anchor="t" rtlCol="false" tIns="0" lIns="0" bIns="0" rIns="0">
            <a:spAutoFit/>
          </a:bodyPr>
          <a:lstStyle/>
          <a:p>
            <a:pPr algn="just">
              <a:lnSpc>
                <a:spcPts val="3499"/>
              </a:lnSpc>
            </a:pPr>
            <a:r>
              <a:rPr lang="en-US" sz="2499">
                <a:solidFill>
                  <a:srgbClr val="000000"/>
                </a:solidFill>
                <a:latin typeface="Times New Roman"/>
                <a:ea typeface="Times New Roman"/>
                <a:cs typeface="Times New Roman"/>
                <a:sym typeface="Times New Roman"/>
              </a:rPr>
              <a:t>Menyediakan kontribusi berbasis data untuk meningkatkan efisiensi, produktivitas, dan daya saing sektor gula nasional.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2589027">
            <a:off x="-2473845" y="8204909"/>
            <a:ext cx="4947690" cy="3086100"/>
            <a:chOff x="0" y="0"/>
            <a:chExt cx="1303095" cy="812800"/>
          </a:xfrm>
        </p:grpSpPr>
        <p:sp>
          <p:nvSpPr>
            <p:cNvPr name="Freeform 3" id="3"/>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4" id="4"/>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6635906" y="9154707"/>
            <a:ext cx="14144497" cy="1186504"/>
            <a:chOff x="0" y="0"/>
            <a:chExt cx="1527407" cy="128126"/>
          </a:xfrm>
        </p:grpSpPr>
        <p:sp>
          <p:nvSpPr>
            <p:cNvPr name="Freeform 6" id="6"/>
            <p:cNvSpPr/>
            <p:nvPr/>
          </p:nvSpPr>
          <p:spPr>
            <a:xfrm flipH="false" flipV="false" rot="0">
              <a:off x="0" y="0"/>
              <a:ext cx="1527407" cy="128126"/>
            </a:xfrm>
            <a:custGeom>
              <a:avLst/>
              <a:gdLst/>
              <a:ahLst/>
              <a:cxnLst/>
              <a:rect r="r" b="b" t="t" l="l"/>
              <a:pathLst>
                <a:path h="128126" w="1527407">
                  <a:moveTo>
                    <a:pt x="1324207" y="0"/>
                  </a:moveTo>
                  <a:lnTo>
                    <a:pt x="0" y="0"/>
                  </a:lnTo>
                  <a:lnTo>
                    <a:pt x="203200" y="128126"/>
                  </a:lnTo>
                  <a:lnTo>
                    <a:pt x="1527407" y="128126"/>
                  </a:lnTo>
                  <a:lnTo>
                    <a:pt x="1324207" y="0"/>
                  </a:lnTo>
                  <a:close/>
                </a:path>
              </a:pathLst>
            </a:custGeom>
            <a:solidFill>
              <a:srgbClr val="BFA046"/>
            </a:solidFill>
          </p:spPr>
        </p:sp>
        <p:sp>
          <p:nvSpPr>
            <p:cNvPr name="TextBox 7" id="7"/>
            <p:cNvSpPr txBox="true"/>
            <p:nvPr/>
          </p:nvSpPr>
          <p:spPr>
            <a:xfrm>
              <a:off x="101600" y="-38100"/>
              <a:ext cx="1324207" cy="166226"/>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6649855" y="9575641"/>
            <a:ext cx="14144497" cy="1340390"/>
            <a:chOff x="0" y="0"/>
            <a:chExt cx="1527407" cy="144743"/>
          </a:xfrm>
        </p:grpSpPr>
        <p:sp>
          <p:nvSpPr>
            <p:cNvPr name="Freeform 9" id="9"/>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0" id="10"/>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2589027">
            <a:off x="15814155" y="-868118"/>
            <a:ext cx="4947690" cy="3086100"/>
            <a:chOff x="0" y="0"/>
            <a:chExt cx="1303095" cy="812800"/>
          </a:xfrm>
        </p:grpSpPr>
        <p:sp>
          <p:nvSpPr>
            <p:cNvPr name="Freeform 12" id="12"/>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3" id="13"/>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4" id="14"/>
          <p:cNvGrpSpPr/>
          <p:nvPr/>
        </p:nvGrpSpPr>
        <p:grpSpPr>
          <a:xfrm rot="0">
            <a:off x="12818405" y="-292640"/>
            <a:ext cx="14144497" cy="1340390"/>
            <a:chOff x="0" y="0"/>
            <a:chExt cx="1527407" cy="144743"/>
          </a:xfrm>
        </p:grpSpPr>
        <p:sp>
          <p:nvSpPr>
            <p:cNvPr name="Freeform 15" id="15"/>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6" id="16"/>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3044319" y="-670195"/>
            <a:ext cx="14144497" cy="1340390"/>
            <a:chOff x="0" y="0"/>
            <a:chExt cx="1527407" cy="144743"/>
          </a:xfrm>
        </p:grpSpPr>
        <p:sp>
          <p:nvSpPr>
            <p:cNvPr name="Freeform 18" id="18"/>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19" id="19"/>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830010" y="3803110"/>
            <a:ext cx="25234333" cy="2822564"/>
            <a:chOff x="0" y="0"/>
            <a:chExt cx="2724954" cy="304797"/>
          </a:xfrm>
        </p:grpSpPr>
        <p:sp>
          <p:nvSpPr>
            <p:cNvPr name="Freeform 21" id="21"/>
            <p:cNvSpPr/>
            <p:nvPr/>
          </p:nvSpPr>
          <p:spPr>
            <a:xfrm flipH="false" flipV="false" rot="0">
              <a:off x="0" y="0"/>
              <a:ext cx="2724954" cy="304797"/>
            </a:xfrm>
            <a:custGeom>
              <a:avLst/>
              <a:gdLst/>
              <a:ahLst/>
              <a:cxnLst/>
              <a:rect r="r" b="b" t="t" l="l"/>
              <a:pathLst>
                <a:path h="304797" w="2724954">
                  <a:moveTo>
                    <a:pt x="2521754" y="0"/>
                  </a:moveTo>
                  <a:lnTo>
                    <a:pt x="0" y="0"/>
                  </a:lnTo>
                  <a:lnTo>
                    <a:pt x="203200" y="304797"/>
                  </a:lnTo>
                  <a:lnTo>
                    <a:pt x="2724954" y="304797"/>
                  </a:lnTo>
                  <a:lnTo>
                    <a:pt x="2521754" y="0"/>
                  </a:lnTo>
                  <a:close/>
                </a:path>
              </a:pathLst>
            </a:custGeom>
            <a:solidFill>
              <a:srgbClr val="BFA046"/>
            </a:solidFill>
          </p:spPr>
        </p:sp>
        <p:sp>
          <p:nvSpPr>
            <p:cNvPr name="TextBox 22" id="22"/>
            <p:cNvSpPr txBox="true"/>
            <p:nvPr/>
          </p:nvSpPr>
          <p:spPr>
            <a:xfrm>
              <a:off x="101600" y="-38100"/>
              <a:ext cx="2521754" cy="342897"/>
            </a:xfrm>
            <a:prstGeom prst="rect">
              <a:avLst/>
            </a:prstGeom>
          </p:spPr>
          <p:txBody>
            <a:bodyPr anchor="ctr" rtlCol="false" tIns="50800" lIns="50800" bIns="50800" rIns="50800"/>
            <a:lstStyle/>
            <a:p>
              <a:pPr algn="ctr">
                <a:lnSpc>
                  <a:spcPts val="2659"/>
                </a:lnSpc>
              </a:pPr>
            </a:p>
          </p:txBody>
        </p:sp>
      </p:grpSp>
      <p:grpSp>
        <p:nvGrpSpPr>
          <p:cNvPr name="Group 23" id="23"/>
          <p:cNvGrpSpPr/>
          <p:nvPr/>
        </p:nvGrpSpPr>
        <p:grpSpPr>
          <a:xfrm rot="0">
            <a:off x="12838319" y="2261456"/>
            <a:ext cx="4823132" cy="5764088"/>
            <a:chOff x="0" y="0"/>
            <a:chExt cx="747229" cy="893008"/>
          </a:xfrm>
        </p:grpSpPr>
        <p:sp>
          <p:nvSpPr>
            <p:cNvPr name="Freeform 24" id="24"/>
            <p:cNvSpPr/>
            <p:nvPr/>
          </p:nvSpPr>
          <p:spPr>
            <a:xfrm flipH="false" flipV="false" rot="0">
              <a:off x="0" y="0"/>
              <a:ext cx="747229" cy="893008"/>
            </a:xfrm>
            <a:custGeom>
              <a:avLst/>
              <a:gdLst/>
              <a:ahLst/>
              <a:cxnLst/>
              <a:rect r="r" b="b" t="t" l="l"/>
              <a:pathLst>
                <a:path h="893008" w="747229">
                  <a:moveTo>
                    <a:pt x="40129" y="0"/>
                  </a:moveTo>
                  <a:lnTo>
                    <a:pt x="707100" y="0"/>
                  </a:lnTo>
                  <a:cubicBezTo>
                    <a:pt x="729263" y="0"/>
                    <a:pt x="747229" y="17966"/>
                    <a:pt x="747229" y="40129"/>
                  </a:cubicBezTo>
                  <a:lnTo>
                    <a:pt x="747229" y="852879"/>
                  </a:lnTo>
                  <a:cubicBezTo>
                    <a:pt x="747229" y="863522"/>
                    <a:pt x="743002" y="873729"/>
                    <a:pt x="735476" y="881255"/>
                  </a:cubicBezTo>
                  <a:cubicBezTo>
                    <a:pt x="727950" y="888780"/>
                    <a:pt x="717743" y="893008"/>
                    <a:pt x="707100" y="893008"/>
                  </a:cubicBezTo>
                  <a:lnTo>
                    <a:pt x="40129" y="893008"/>
                  </a:lnTo>
                  <a:cubicBezTo>
                    <a:pt x="29486" y="893008"/>
                    <a:pt x="19279" y="888780"/>
                    <a:pt x="11754" y="881255"/>
                  </a:cubicBezTo>
                  <a:cubicBezTo>
                    <a:pt x="4228" y="873729"/>
                    <a:pt x="0" y="863522"/>
                    <a:pt x="0" y="852879"/>
                  </a:cubicBezTo>
                  <a:lnTo>
                    <a:pt x="0" y="40129"/>
                  </a:lnTo>
                  <a:cubicBezTo>
                    <a:pt x="0" y="29486"/>
                    <a:pt x="4228" y="19279"/>
                    <a:pt x="11754" y="11754"/>
                  </a:cubicBezTo>
                  <a:cubicBezTo>
                    <a:pt x="19279" y="4228"/>
                    <a:pt x="29486" y="0"/>
                    <a:pt x="40129" y="0"/>
                  </a:cubicBezTo>
                  <a:close/>
                </a:path>
              </a:pathLst>
            </a:custGeom>
            <a:blipFill>
              <a:blip r:embed="rId2"/>
              <a:stretch>
                <a:fillRect l="-34908" t="0" r="-34908" b="0"/>
              </a:stretch>
            </a:blipFill>
          </p:spPr>
        </p:sp>
      </p:grpSp>
      <p:sp>
        <p:nvSpPr>
          <p:cNvPr name="TextBox 25" id="25"/>
          <p:cNvSpPr txBox="true"/>
          <p:nvPr/>
        </p:nvSpPr>
        <p:spPr>
          <a:xfrm rot="0">
            <a:off x="1213972" y="4047261"/>
            <a:ext cx="11066939" cy="2210436"/>
          </a:xfrm>
          <a:prstGeom prst="rect">
            <a:avLst/>
          </a:prstGeom>
        </p:spPr>
        <p:txBody>
          <a:bodyPr anchor="t" rtlCol="false" tIns="0" lIns="0" bIns="0" rIns="0">
            <a:spAutoFit/>
          </a:bodyPr>
          <a:lstStyle/>
          <a:p>
            <a:pPr algn="ctr">
              <a:lnSpc>
                <a:spcPts val="8319"/>
              </a:lnSpc>
            </a:pPr>
            <a:r>
              <a:rPr lang="en-US" sz="6499" b="true">
                <a:solidFill>
                  <a:srgbClr val="F6FCFB"/>
                </a:solidFill>
                <a:latin typeface="Times New Roman Bold"/>
                <a:ea typeface="Times New Roman Bold"/>
                <a:cs typeface="Times New Roman Bold"/>
                <a:sym typeface="Times New Roman Bold"/>
              </a:rPr>
              <a:t>METODE </a:t>
            </a:r>
          </a:p>
          <a:p>
            <a:pPr algn="ctr">
              <a:lnSpc>
                <a:spcPts val="8319"/>
              </a:lnSpc>
            </a:pPr>
            <a:r>
              <a:rPr lang="en-US" b="true" sz="6499">
                <a:solidFill>
                  <a:srgbClr val="F6FCFB"/>
                </a:solidFill>
                <a:latin typeface="Times New Roman Bold"/>
                <a:ea typeface="Times New Roman Bold"/>
                <a:cs typeface="Times New Roman Bold"/>
                <a:sym typeface="Times New Roman Bold"/>
              </a:rPr>
              <a:t>PENELITIAN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2393740" y="8164890"/>
            <a:ext cx="6336978" cy="466725"/>
          </a:xfrm>
          <a:prstGeom prst="rect">
            <a:avLst/>
          </a:prstGeom>
        </p:spPr>
        <p:txBody>
          <a:bodyPr anchor="t" rtlCol="false" tIns="0" lIns="0" bIns="0" rIns="0">
            <a:spAutoFit/>
          </a:bodyPr>
          <a:lstStyle/>
          <a:p>
            <a:pPr algn="l">
              <a:lnSpc>
                <a:spcPts val="3600"/>
              </a:lnSpc>
            </a:pPr>
            <a:r>
              <a:rPr lang="en-US" sz="3000">
                <a:solidFill>
                  <a:srgbClr val="FFFFFF"/>
                </a:solidFill>
                <a:latin typeface="Arial Nova"/>
                <a:ea typeface="Arial Nova"/>
                <a:cs typeface="Arial Nova"/>
                <a:sym typeface="Arial Nova"/>
              </a:rPr>
              <a:t>Demografi Konsumen</a:t>
            </a:r>
          </a:p>
        </p:txBody>
      </p:sp>
      <p:sp>
        <p:nvSpPr>
          <p:cNvPr name="TextBox 3" id="3"/>
          <p:cNvSpPr txBox="true"/>
          <p:nvPr/>
        </p:nvSpPr>
        <p:spPr>
          <a:xfrm rot="0">
            <a:off x="1207016" y="8163937"/>
            <a:ext cx="595126" cy="466725"/>
          </a:xfrm>
          <a:prstGeom prst="rect">
            <a:avLst/>
          </a:prstGeom>
        </p:spPr>
        <p:txBody>
          <a:bodyPr anchor="t" rtlCol="false" tIns="0" lIns="0" bIns="0" rIns="0">
            <a:spAutoFit/>
          </a:bodyPr>
          <a:lstStyle/>
          <a:p>
            <a:pPr algn="ctr">
              <a:lnSpc>
                <a:spcPts val="3600"/>
              </a:lnSpc>
            </a:pPr>
            <a:r>
              <a:rPr lang="en-US" sz="3000" b="true">
                <a:solidFill>
                  <a:srgbClr val="FFFFFF"/>
                </a:solidFill>
                <a:latin typeface="Arial Nova Bold"/>
                <a:ea typeface="Arial Nova Bold"/>
                <a:cs typeface="Arial Nova Bold"/>
                <a:sym typeface="Arial Nova Bold"/>
              </a:rPr>
              <a:t>04</a:t>
            </a:r>
          </a:p>
        </p:txBody>
      </p:sp>
      <p:grpSp>
        <p:nvGrpSpPr>
          <p:cNvPr name="Group 4" id="4"/>
          <p:cNvGrpSpPr/>
          <p:nvPr/>
        </p:nvGrpSpPr>
        <p:grpSpPr>
          <a:xfrm rot="0">
            <a:off x="-6635906" y="9154707"/>
            <a:ext cx="27308989" cy="1186504"/>
            <a:chOff x="0" y="0"/>
            <a:chExt cx="2948988" cy="128126"/>
          </a:xfrm>
        </p:grpSpPr>
        <p:sp>
          <p:nvSpPr>
            <p:cNvPr name="Freeform 5" id="5"/>
            <p:cNvSpPr/>
            <p:nvPr/>
          </p:nvSpPr>
          <p:spPr>
            <a:xfrm flipH="false" flipV="false" rot="0">
              <a:off x="0" y="0"/>
              <a:ext cx="2948988" cy="128126"/>
            </a:xfrm>
            <a:custGeom>
              <a:avLst/>
              <a:gdLst/>
              <a:ahLst/>
              <a:cxnLst/>
              <a:rect r="r" b="b" t="t" l="l"/>
              <a:pathLst>
                <a:path h="128126" w="2948988">
                  <a:moveTo>
                    <a:pt x="2745788" y="0"/>
                  </a:moveTo>
                  <a:lnTo>
                    <a:pt x="0" y="0"/>
                  </a:lnTo>
                  <a:lnTo>
                    <a:pt x="203200" y="128126"/>
                  </a:lnTo>
                  <a:lnTo>
                    <a:pt x="2948988" y="128126"/>
                  </a:lnTo>
                  <a:lnTo>
                    <a:pt x="2745788" y="0"/>
                  </a:lnTo>
                  <a:close/>
                </a:path>
              </a:pathLst>
            </a:custGeom>
            <a:solidFill>
              <a:srgbClr val="BFA046"/>
            </a:solidFill>
          </p:spPr>
        </p:sp>
        <p:sp>
          <p:nvSpPr>
            <p:cNvPr name="TextBox 6" id="6"/>
            <p:cNvSpPr txBox="true"/>
            <p:nvPr/>
          </p:nvSpPr>
          <p:spPr>
            <a:xfrm>
              <a:off x="101600" y="-38100"/>
              <a:ext cx="2745788" cy="166226"/>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6649855" y="9575641"/>
            <a:ext cx="25738912" cy="1340390"/>
            <a:chOff x="0" y="0"/>
            <a:chExt cx="2779441" cy="144743"/>
          </a:xfrm>
        </p:grpSpPr>
        <p:sp>
          <p:nvSpPr>
            <p:cNvPr name="Freeform 8" id="8"/>
            <p:cNvSpPr/>
            <p:nvPr/>
          </p:nvSpPr>
          <p:spPr>
            <a:xfrm flipH="false" flipV="false" rot="0">
              <a:off x="0" y="0"/>
              <a:ext cx="2779441" cy="144743"/>
            </a:xfrm>
            <a:custGeom>
              <a:avLst/>
              <a:gdLst/>
              <a:ahLst/>
              <a:cxnLst/>
              <a:rect r="r" b="b" t="t" l="l"/>
              <a:pathLst>
                <a:path h="144743" w="2779441">
                  <a:moveTo>
                    <a:pt x="2576241" y="0"/>
                  </a:moveTo>
                  <a:lnTo>
                    <a:pt x="0" y="0"/>
                  </a:lnTo>
                  <a:lnTo>
                    <a:pt x="203200" y="144743"/>
                  </a:lnTo>
                  <a:lnTo>
                    <a:pt x="2779441" y="144743"/>
                  </a:lnTo>
                  <a:lnTo>
                    <a:pt x="2576241" y="0"/>
                  </a:lnTo>
                  <a:close/>
                </a:path>
              </a:pathLst>
            </a:custGeom>
            <a:solidFill>
              <a:srgbClr val="144158"/>
            </a:solidFill>
          </p:spPr>
        </p:sp>
        <p:sp>
          <p:nvSpPr>
            <p:cNvPr name="TextBox 9" id="9"/>
            <p:cNvSpPr txBox="true"/>
            <p:nvPr/>
          </p:nvSpPr>
          <p:spPr>
            <a:xfrm>
              <a:off x="101600" y="-38100"/>
              <a:ext cx="2576241" cy="182843"/>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2589027">
            <a:off x="15814155" y="-868118"/>
            <a:ext cx="4947690" cy="3086100"/>
            <a:chOff x="0" y="0"/>
            <a:chExt cx="1303095" cy="812800"/>
          </a:xfrm>
        </p:grpSpPr>
        <p:sp>
          <p:nvSpPr>
            <p:cNvPr name="Freeform 11" id="11"/>
            <p:cNvSpPr/>
            <p:nvPr/>
          </p:nvSpPr>
          <p:spPr>
            <a:xfrm flipH="false" flipV="false" rot="0">
              <a:off x="0" y="0"/>
              <a:ext cx="1303095" cy="812800"/>
            </a:xfrm>
            <a:custGeom>
              <a:avLst/>
              <a:gdLst/>
              <a:ahLst/>
              <a:cxnLst/>
              <a:rect r="r" b="b" t="t" l="l"/>
              <a:pathLst>
                <a:path h="812800" w="1303095">
                  <a:moveTo>
                    <a:pt x="0" y="0"/>
                  </a:moveTo>
                  <a:lnTo>
                    <a:pt x="1303095" y="0"/>
                  </a:lnTo>
                  <a:lnTo>
                    <a:pt x="1303095" y="812800"/>
                  </a:lnTo>
                  <a:lnTo>
                    <a:pt x="0" y="812800"/>
                  </a:lnTo>
                  <a:close/>
                </a:path>
              </a:pathLst>
            </a:custGeom>
            <a:solidFill>
              <a:srgbClr val="144158"/>
            </a:solidFill>
          </p:spPr>
        </p:sp>
        <p:sp>
          <p:nvSpPr>
            <p:cNvPr name="TextBox 12" id="12"/>
            <p:cNvSpPr txBox="true"/>
            <p:nvPr/>
          </p:nvSpPr>
          <p:spPr>
            <a:xfrm>
              <a:off x="0" y="-38100"/>
              <a:ext cx="1303095" cy="8509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2818405" y="-292640"/>
            <a:ext cx="14144497" cy="1340390"/>
            <a:chOff x="0" y="0"/>
            <a:chExt cx="1527407" cy="144743"/>
          </a:xfrm>
        </p:grpSpPr>
        <p:sp>
          <p:nvSpPr>
            <p:cNvPr name="Freeform 14" id="14"/>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BFA046"/>
            </a:solidFill>
          </p:spPr>
        </p:sp>
        <p:sp>
          <p:nvSpPr>
            <p:cNvPr name="TextBox 15" id="15"/>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16" id="16"/>
          <p:cNvGrpSpPr/>
          <p:nvPr/>
        </p:nvGrpSpPr>
        <p:grpSpPr>
          <a:xfrm rot="0">
            <a:off x="8780485" y="187815"/>
            <a:ext cx="5343123" cy="707535"/>
            <a:chOff x="0" y="0"/>
            <a:chExt cx="1219374" cy="161469"/>
          </a:xfrm>
        </p:grpSpPr>
        <p:sp>
          <p:nvSpPr>
            <p:cNvPr name="Freeform 17" id="17"/>
            <p:cNvSpPr/>
            <p:nvPr/>
          </p:nvSpPr>
          <p:spPr>
            <a:xfrm flipH="false" flipV="false" rot="0">
              <a:off x="0" y="0"/>
              <a:ext cx="1219374" cy="161469"/>
            </a:xfrm>
            <a:custGeom>
              <a:avLst/>
              <a:gdLst/>
              <a:ahLst/>
              <a:cxnLst/>
              <a:rect r="r" b="b" t="t" l="l"/>
              <a:pathLst>
                <a:path h="161469" w="1219374">
                  <a:moveTo>
                    <a:pt x="1016174" y="0"/>
                  </a:moveTo>
                  <a:lnTo>
                    <a:pt x="0" y="0"/>
                  </a:lnTo>
                  <a:lnTo>
                    <a:pt x="203200" y="161469"/>
                  </a:lnTo>
                  <a:lnTo>
                    <a:pt x="1219374" y="161469"/>
                  </a:lnTo>
                  <a:lnTo>
                    <a:pt x="1016174" y="0"/>
                  </a:lnTo>
                  <a:close/>
                </a:path>
              </a:pathLst>
            </a:custGeom>
            <a:solidFill>
              <a:srgbClr val="144158"/>
            </a:solidFill>
          </p:spPr>
        </p:sp>
        <p:sp>
          <p:nvSpPr>
            <p:cNvPr name="TextBox 18" id="18"/>
            <p:cNvSpPr txBox="true"/>
            <p:nvPr/>
          </p:nvSpPr>
          <p:spPr>
            <a:xfrm>
              <a:off x="101600" y="-38100"/>
              <a:ext cx="1016174" cy="199569"/>
            </a:xfrm>
            <a:prstGeom prst="rect">
              <a:avLst/>
            </a:prstGeom>
          </p:spPr>
          <p:txBody>
            <a:bodyPr anchor="ctr" rtlCol="false" tIns="50800" lIns="50800" bIns="50800" rIns="50800"/>
            <a:lstStyle/>
            <a:p>
              <a:pPr algn="ctr">
                <a:lnSpc>
                  <a:spcPts val="2659"/>
                </a:lnSpc>
              </a:pPr>
            </a:p>
          </p:txBody>
        </p:sp>
      </p:grpSp>
      <p:grpSp>
        <p:nvGrpSpPr>
          <p:cNvPr name="Group 19" id="19"/>
          <p:cNvGrpSpPr/>
          <p:nvPr/>
        </p:nvGrpSpPr>
        <p:grpSpPr>
          <a:xfrm rot="0">
            <a:off x="13044319" y="-670195"/>
            <a:ext cx="14144497" cy="1340390"/>
            <a:chOff x="0" y="0"/>
            <a:chExt cx="1527407" cy="144743"/>
          </a:xfrm>
        </p:grpSpPr>
        <p:sp>
          <p:nvSpPr>
            <p:cNvPr name="Freeform 20" id="20"/>
            <p:cNvSpPr/>
            <p:nvPr/>
          </p:nvSpPr>
          <p:spPr>
            <a:xfrm flipH="false" flipV="false" rot="0">
              <a:off x="0" y="0"/>
              <a:ext cx="1527407" cy="144743"/>
            </a:xfrm>
            <a:custGeom>
              <a:avLst/>
              <a:gdLst/>
              <a:ahLst/>
              <a:cxnLst/>
              <a:rect r="r" b="b" t="t" l="l"/>
              <a:pathLst>
                <a:path h="144743" w="1527407">
                  <a:moveTo>
                    <a:pt x="1324207" y="0"/>
                  </a:moveTo>
                  <a:lnTo>
                    <a:pt x="0" y="0"/>
                  </a:lnTo>
                  <a:lnTo>
                    <a:pt x="203200" y="144743"/>
                  </a:lnTo>
                  <a:lnTo>
                    <a:pt x="1527407" y="144743"/>
                  </a:lnTo>
                  <a:lnTo>
                    <a:pt x="1324207" y="0"/>
                  </a:lnTo>
                  <a:close/>
                </a:path>
              </a:pathLst>
            </a:custGeom>
            <a:solidFill>
              <a:srgbClr val="144158"/>
            </a:solidFill>
          </p:spPr>
        </p:sp>
        <p:sp>
          <p:nvSpPr>
            <p:cNvPr name="TextBox 21" id="21"/>
            <p:cNvSpPr txBox="true"/>
            <p:nvPr/>
          </p:nvSpPr>
          <p:spPr>
            <a:xfrm>
              <a:off x="101600" y="-38100"/>
              <a:ext cx="1324207" cy="182843"/>
            </a:xfrm>
            <a:prstGeom prst="rect">
              <a:avLst/>
            </a:prstGeom>
          </p:spPr>
          <p:txBody>
            <a:bodyPr anchor="ctr" rtlCol="false" tIns="50800" lIns="50800" bIns="50800" rIns="50800"/>
            <a:lstStyle/>
            <a:p>
              <a:pPr algn="ctr">
                <a:lnSpc>
                  <a:spcPts val="2659"/>
                </a:lnSpc>
              </a:pPr>
            </a:p>
          </p:txBody>
        </p:sp>
      </p:grpSp>
      <p:grpSp>
        <p:nvGrpSpPr>
          <p:cNvPr name="Group 22" id="22"/>
          <p:cNvGrpSpPr/>
          <p:nvPr/>
        </p:nvGrpSpPr>
        <p:grpSpPr>
          <a:xfrm rot="0">
            <a:off x="422394" y="187815"/>
            <a:ext cx="5740148" cy="1049694"/>
            <a:chOff x="0" y="0"/>
            <a:chExt cx="1511808" cy="276463"/>
          </a:xfrm>
        </p:grpSpPr>
        <p:sp>
          <p:nvSpPr>
            <p:cNvPr name="Freeform 23" id="23"/>
            <p:cNvSpPr/>
            <p:nvPr/>
          </p:nvSpPr>
          <p:spPr>
            <a:xfrm flipH="false" flipV="false" rot="0">
              <a:off x="0" y="0"/>
              <a:ext cx="1511808" cy="276463"/>
            </a:xfrm>
            <a:custGeom>
              <a:avLst/>
              <a:gdLst/>
              <a:ahLst/>
              <a:cxnLst/>
              <a:rect r="r" b="b" t="t" l="l"/>
              <a:pathLst>
                <a:path h="276463" w="1511808">
                  <a:moveTo>
                    <a:pt x="47206" y="0"/>
                  </a:moveTo>
                  <a:lnTo>
                    <a:pt x="1464603" y="0"/>
                  </a:lnTo>
                  <a:cubicBezTo>
                    <a:pt x="1490674" y="0"/>
                    <a:pt x="1511808" y="21135"/>
                    <a:pt x="1511808" y="47206"/>
                  </a:cubicBezTo>
                  <a:lnTo>
                    <a:pt x="1511808" y="229257"/>
                  </a:lnTo>
                  <a:cubicBezTo>
                    <a:pt x="1511808" y="241777"/>
                    <a:pt x="1506835" y="253784"/>
                    <a:pt x="1497982" y="262636"/>
                  </a:cubicBezTo>
                  <a:cubicBezTo>
                    <a:pt x="1489129" y="271489"/>
                    <a:pt x="1477123" y="276463"/>
                    <a:pt x="1464603" y="276463"/>
                  </a:cubicBezTo>
                  <a:lnTo>
                    <a:pt x="47206" y="276463"/>
                  </a:lnTo>
                  <a:cubicBezTo>
                    <a:pt x="21135" y="276463"/>
                    <a:pt x="0" y="255328"/>
                    <a:pt x="0" y="229257"/>
                  </a:cubicBezTo>
                  <a:lnTo>
                    <a:pt x="0" y="47206"/>
                  </a:lnTo>
                  <a:cubicBezTo>
                    <a:pt x="0" y="34686"/>
                    <a:pt x="4973" y="22679"/>
                    <a:pt x="13826" y="13826"/>
                  </a:cubicBezTo>
                  <a:cubicBezTo>
                    <a:pt x="22679" y="4973"/>
                    <a:pt x="34686" y="0"/>
                    <a:pt x="47206" y="0"/>
                  </a:cubicBezTo>
                  <a:close/>
                </a:path>
              </a:pathLst>
            </a:custGeom>
            <a:solidFill>
              <a:srgbClr val="FFFFFF">
                <a:alpha val="89804"/>
              </a:srgbClr>
            </a:solidFill>
            <a:ln cap="rnd">
              <a:noFill/>
              <a:prstDash val="solid"/>
              <a:round/>
            </a:ln>
          </p:spPr>
        </p:sp>
        <p:sp>
          <p:nvSpPr>
            <p:cNvPr name="TextBox 24" id="24"/>
            <p:cNvSpPr txBox="true"/>
            <p:nvPr/>
          </p:nvSpPr>
          <p:spPr>
            <a:xfrm>
              <a:off x="0" y="-38100"/>
              <a:ext cx="1511808" cy="314563"/>
            </a:xfrm>
            <a:prstGeom prst="rect">
              <a:avLst/>
            </a:prstGeom>
          </p:spPr>
          <p:txBody>
            <a:bodyPr anchor="ctr" rtlCol="false" tIns="50800" lIns="50800" bIns="50800" rIns="50800"/>
            <a:lstStyle/>
            <a:p>
              <a:pPr algn="ctr">
                <a:lnSpc>
                  <a:spcPts val="2659"/>
                </a:lnSpc>
              </a:pPr>
            </a:p>
          </p:txBody>
        </p:sp>
      </p:grpSp>
      <p:grpSp>
        <p:nvGrpSpPr>
          <p:cNvPr name="Group 25" id="25"/>
          <p:cNvGrpSpPr/>
          <p:nvPr/>
        </p:nvGrpSpPr>
        <p:grpSpPr>
          <a:xfrm rot="0">
            <a:off x="235649" y="239348"/>
            <a:ext cx="4729302" cy="946628"/>
            <a:chOff x="0" y="0"/>
            <a:chExt cx="6305736" cy="1262171"/>
          </a:xfrm>
        </p:grpSpPr>
        <p:sp>
          <p:nvSpPr>
            <p:cNvPr name="Freeform 26" id="26"/>
            <p:cNvSpPr/>
            <p:nvPr/>
          </p:nvSpPr>
          <p:spPr>
            <a:xfrm flipH="false" flipV="false" rot="0">
              <a:off x="5150631" y="53533"/>
              <a:ext cx="1155105" cy="1155105"/>
            </a:xfrm>
            <a:custGeom>
              <a:avLst/>
              <a:gdLst/>
              <a:ahLst/>
              <a:cxnLst/>
              <a:rect r="r" b="b" t="t" l="l"/>
              <a:pathLst>
                <a:path h="1155105" w="1155105">
                  <a:moveTo>
                    <a:pt x="0" y="0"/>
                  </a:moveTo>
                  <a:lnTo>
                    <a:pt x="1155105" y="0"/>
                  </a:lnTo>
                  <a:lnTo>
                    <a:pt x="1155105" y="1155105"/>
                  </a:lnTo>
                  <a:lnTo>
                    <a:pt x="0" y="1155105"/>
                  </a:lnTo>
                  <a:lnTo>
                    <a:pt x="0" y="0"/>
                  </a:lnTo>
                  <a:close/>
                </a:path>
              </a:pathLst>
            </a:custGeom>
            <a:blipFill>
              <a:blip r:embed="rId2"/>
              <a:stretch>
                <a:fillRect l="0" t="0" r="0" b="0"/>
              </a:stretch>
            </a:blipFill>
          </p:spPr>
        </p:sp>
        <p:sp>
          <p:nvSpPr>
            <p:cNvPr name="Freeform 27" id="27"/>
            <p:cNvSpPr/>
            <p:nvPr/>
          </p:nvSpPr>
          <p:spPr>
            <a:xfrm flipH="false" flipV="false" rot="0">
              <a:off x="1334725" y="96321"/>
              <a:ext cx="3743353" cy="1069529"/>
            </a:xfrm>
            <a:custGeom>
              <a:avLst/>
              <a:gdLst/>
              <a:ahLst/>
              <a:cxnLst/>
              <a:rect r="r" b="b" t="t" l="l"/>
              <a:pathLst>
                <a:path h="1069529" w="3743353">
                  <a:moveTo>
                    <a:pt x="0" y="0"/>
                  </a:moveTo>
                  <a:lnTo>
                    <a:pt x="3743353" y="0"/>
                  </a:lnTo>
                  <a:lnTo>
                    <a:pt x="3743353" y="1069529"/>
                  </a:lnTo>
                  <a:lnTo>
                    <a:pt x="0" y="1069529"/>
                  </a:lnTo>
                  <a:lnTo>
                    <a:pt x="0" y="0"/>
                  </a:lnTo>
                  <a:close/>
                </a:path>
              </a:pathLst>
            </a:custGeom>
            <a:blipFill>
              <a:blip r:embed="rId3"/>
              <a:stretch>
                <a:fillRect l="0" t="0" r="0" b="0"/>
              </a:stretch>
            </a:blipFill>
          </p:spPr>
        </p:sp>
        <p:sp>
          <p:nvSpPr>
            <p:cNvPr name="Freeform 28" id="28"/>
            <p:cNvSpPr/>
            <p:nvPr/>
          </p:nvSpPr>
          <p:spPr>
            <a:xfrm flipH="false" flipV="false" rot="0">
              <a:off x="0" y="0"/>
              <a:ext cx="1262171" cy="1262171"/>
            </a:xfrm>
            <a:custGeom>
              <a:avLst/>
              <a:gdLst/>
              <a:ahLst/>
              <a:cxnLst/>
              <a:rect r="r" b="b" t="t" l="l"/>
              <a:pathLst>
                <a:path h="1262171" w="1262171">
                  <a:moveTo>
                    <a:pt x="0" y="0"/>
                  </a:moveTo>
                  <a:lnTo>
                    <a:pt x="1262171" y="0"/>
                  </a:lnTo>
                  <a:lnTo>
                    <a:pt x="1262171" y="1262171"/>
                  </a:lnTo>
                  <a:lnTo>
                    <a:pt x="0" y="1262171"/>
                  </a:lnTo>
                  <a:lnTo>
                    <a:pt x="0" y="0"/>
                  </a:lnTo>
                  <a:close/>
                </a:path>
              </a:pathLst>
            </a:custGeom>
            <a:blipFill>
              <a:blip r:embed="rId4"/>
              <a:stretch>
                <a:fillRect l="0" t="0" r="0" b="0"/>
              </a:stretch>
            </a:blipFill>
          </p:spPr>
        </p:sp>
      </p:grpSp>
      <p:grpSp>
        <p:nvGrpSpPr>
          <p:cNvPr name="Group 29" id="29"/>
          <p:cNvGrpSpPr/>
          <p:nvPr/>
        </p:nvGrpSpPr>
        <p:grpSpPr>
          <a:xfrm rot="0">
            <a:off x="-4830010" y="3239346"/>
            <a:ext cx="26852221" cy="5592572"/>
            <a:chOff x="0" y="0"/>
            <a:chExt cx="2899663" cy="603919"/>
          </a:xfrm>
        </p:grpSpPr>
        <p:sp>
          <p:nvSpPr>
            <p:cNvPr name="Freeform 30" id="30"/>
            <p:cNvSpPr/>
            <p:nvPr/>
          </p:nvSpPr>
          <p:spPr>
            <a:xfrm flipH="false" flipV="false" rot="0">
              <a:off x="0" y="0"/>
              <a:ext cx="2899663" cy="603919"/>
            </a:xfrm>
            <a:custGeom>
              <a:avLst/>
              <a:gdLst/>
              <a:ahLst/>
              <a:cxnLst/>
              <a:rect r="r" b="b" t="t" l="l"/>
              <a:pathLst>
                <a:path h="603919" w="2899663">
                  <a:moveTo>
                    <a:pt x="2696463" y="0"/>
                  </a:moveTo>
                  <a:lnTo>
                    <a:pt x="0" y="0"/>
                  </a:lnTo>
                  <a:lnTo>
                    <a:pt x="203200" y="603919"/>
                  </a:lnTo>
                  <a:lnTo>
                    <a:pt x="2899663" y="603919"/>
                  </a:lnTo>
                  <a:lnTo>
                    <a:pt x="2696463" y="0"/>
                  </a:lnTo>
                  <a:close/>
                </a:path>
              </a:pathLst>
            </a:custGeom>
            <a:solidFill>
              <a:srgbClr val="144158">
                <a:alpha val="95686"/>
              </a:srgbClr>
            </a:solidFill>
          </p:spPr>
        </p:sp>
        <p:sp>
          <p:nvSpPr>
            <p:cNvPr name="TextBox 31" id="31"/>
            <p:cNvSpPr txBox="true"/>
            <p:nvPr/>
          </p:nvSpPr>
          <p:spPr>
            <a:xfrm>
              <a:off x="101600" y="-38100"/>
              <a:ext cx="2696463" cy="642019"/>
            </a:xfrm>
            <a:prstGeom prst="rect">
              <a:avLst/>
            </a:prstGeom>
          </p:spPr>
          <p:txBody>
            <a:bodyPr anchor="ctr" rtlCol="false" tIns="50800" lIns="50800" bIns="50800" rIns="50800"/>
            <a:lstStyle/>
            <a:p>
              <a:pPr algn="ctr">
                <a:lnSpc>
                  <a:spcPts val="2659"/>
                </a:lnSpc>
              </a:pPr>
            </a:p>
          </p:txBody>
        </p:sp>
      </p:grpSp>
      <p:graphicFrame>
        <p:nvGraphicFramePr>
          <p:cNvPr name="Table 32" id="32"/>
          <p:cNvGraphicFramePr>
            <a:graphicFrameLocks noGrp="true"/>
          </p:cNvGraphicFramePr>
          <p:nvPr/>
        </p:nvGraphicFramePr>
        <p:xfrm>
          <a:off x="9782957" y="2478465"/>
          <a:ext cx="7781489" cy="6153150"/>
        </p:xfrm>
        <a:graphic>
          <a:graphicData uri="http://schemas.openxmlformats.org/drawingml/2006/table">
            <a:tbl>
              <a:tblPr/>
              <a:tblGrid>
                <a:gridCol w="2181074"/>
                <a:gridCol w="1383838"/>
                <a:gridCol w="1291414"/>
                <a:gridCol w="1320127"/>
                <a:gridCol w="1605035"/>
              </a:tblGrid>
              <a:tr h="1025525">
                <a:tc rowSpan="2">
                  <a:txBody>
                    <a:bodyPr anchor="t" rtlCol="false"/>
                    <a:lstStyle/>
                    <a:p>
                      <a:pPr algn="ctr">
                        <a:lnSpc>
                          <a:spcPts val="2799"/>
                        </a:lnSpc>
                        <a:defRPr/>
                      </a:pPr>
                      <a:r>
                        <a:rPr lang="en-US" sz="1999" b="true">
                          <a:solidFill>
                            <a:srgbClr val="FFFFFF"/>
                          </a:solidFill>
                          <a:latin typeface="Canva Sans Bold"/>
                          <a:ea typeface="Canva Sans Bold"/>
                          <a:cs typeface="Canva Sans Bold"/>
                          <a:sym typeface="Canva Sans Bold"/>
                        </a:rPr>
                        <a:t>Bulan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c gridSpan="4">
                  <a:txBody>
                    <a:bodyPr anchor="t" rtlCol="false"/>
                    <a:lstStyle/>
                    <a:p>
                      <a:pPr algn="ctr">
                        <a:lnSpc>
                          <a:spcPts val="2800"/>
                        </a:lnSpc>
                        <a:defRPr/>
                      </a:pPr>
                      <a:r>
                        <a:rPr lang="en-US" sz="2000" b="true">
                          <a:solidFill>
                            <a:srgbClr val="FFFFFF"/>
                          </a:solidFill>
                          <a:latin typeface="Canva Sans Bold"/>
                          <a:ea typeface="Canva Sans Bold"/>
                          <a:cs typeface="Canva Sans Bold"/>
                          <a:sym typeface="Canva Sans Bold"/>
                        </a:rPr>
                        <a:t>Tahun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c hMerge="true">
                  <a:txBody>
                    <a:bodyPr anchor="t" rtlCol="false"/>
                    <a:lstStyle/>
                    <a:p>
                      <a:pPr algn="ctr">
                        <a:lnSpc>
                          <a:spcPts val="2800"/>
                        </a:lnSpc>
                        <a:defRPr/>
                      </a:pPr>
                      <a:r>
                        <a:rPr lang="en-US" sz="2000" b="true">
                          <a:solidFill>
                            <a:srgbClr val="FFFFFF"/>
                          </a:solidFill>
                          <a:latin typeface="Canva Sans Bold"/>
                          <a:ea typeface="Canva Sans Bold"/>
                          <a:cs typeface="Canva Sans Bold"/>
                          <a:sym typeface="Canva Sans Bold"/>
                        </a:rPr>
                        <a:t>Tahun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c hMerge="true">
                  <a:txBody>
                    <a:bodyPr anchor="t" rtlCol="false"/>
                    <a:lstStyle/>
                    <a:p>
                      <a:pPr algn="ctr">
                        <a:lnSpc>
                          <a:spcPts val="2800"/>
                        </a:lnSpc>
                        <a:defRPr/>
                      </a:pPr>
                      <a:r>
                        <a:rPr lang="en-US" sz="2000" b="true">
                          <a:solidFill>
                            <a:srgbClr val="FFFFFF"/>
                          </a:solidFill>
                          <a:latin typeface="Canva Sans Bold"/>
                          <a:ea typeface="Canva Sans Bold"/>
                          <a:cs typeface="Canva Sans Bold"/>
                          <a:sym typeface="Canva Sans Bold"/>
                        </a:rPr>
                        <a:t>Tahun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c hMerge="true">
                  <a:txBody>
                    <a:bodyPr anchor="t" rtlCol="false"/>
                    <a:lstStyle/>
                    <a:p>
                      <a:pPr algn="ctr">
                        <a:lnSpc>
                          <a:spcPts val="2800"/>
                        </a:lnSpc>
                        <a:defRPr/>
                      </a:pPr>
                      <a:r>
                        <a:rPr lang="en-US" sz="2000" b="true">
                          <a:solidFill>
                            <a:srgbClr val="FFFFFF"/>
                          </a:solidFill>
                          <a:latin typeface="Canva Sans Bold"/>
                          <a:ea typeface="Canva Sans Bold"/>
                          <a:cs typeface="Canva Sans Bold"/>
                          <a:sym typeface="Canva Sans Bold"/>
                        </a:rPr>
                        <a:t>Tahun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r>
              <a:tr h="1025525">
                <a:tc vMerge="true">
                  <a:txBody>
                    <a:bodyPr anchor="t" rtlCol="false"/>
                    <a:lstStyle/>
                    <a:p>
                      <a:pPr algn="ctr">
                        <a:lnSpc>
                          <a:spcPts val="2799"/>
                        </a:lnSpc>
                        <a:defRPr/>
                      </a:pPr>
                      <a:r>
                        <a:rPr lang="en-US" sz="1999" b="true">
                          <a:solidFill>
                            <a:srgbClr val="FFFFFF"/>
                          </a:solidFill>
                          <a:latin typeface="Canva Sans Bold"/>
                          <a:ea typeface="Canva Sans Bold"/>
                          <a:cs typeface="Canva Sans Bold"/>
                          <a:sym typeface="Canva Sans Bold"/>
                        </a:rPr>
                        <a:t>Bulan</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2017</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2018</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2022</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solidFill>
                      <a:srgbClr val="BFA046"/>
                    </a:solidFill>
                  </a:tcPr>
                </a:tc>
              </a:tr>
              <a:tr h="1025525">
                <a:tc>
                  <a:txBody>
                    <a:bodyPr anchor="t" rtlCol="false"/>
                    <a:lstStyle/>
                    <a:p>
                      <a:pPr algn="ctr">
                        <a:lnSpc>
                          <a:spcPts val="2800"/>
                        </a:lnSpc>
                        <a:defRPr/>
                      </a:pPr>
                      <a:r>
                        <a:rPr lang="en-US" sz="2000">
                          <a:solidFill>
                            <a:srgbClr val="FFFFFF"/>
                          </a:solidFill>
                          <a:latin typeface="Canva Sans"/>
                          <a:ea typeface="Canva Sans"/>
                          <a:cs typeface="Canva Sans"/>
                          <a:sym typeface="Canva Sans"/>
                        </a:rPr>
                        <a:t>Januari</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0</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5525">
                <a:tc>
                  <a:txBody>
                    <a:bodyPr anchor="t" rtlCol="false"/>
                    <a:lstStyle/>
                    <a:p>
                      <a:pPr algn="ctr">
                        <a:lnSpc>
                          <a:spcPts val="2800"/>
                        </a:lnSpc>
                        <a:defRPr/>
                      </a:pPr>
                      <a:r>
                        <a:rPr lang="en-US" sz="2000">
                          <a:solidFill>
                            <a:srgbClr val="FFFFFF"/>
                          </a:solidFill>
                          <a:latin typeface="Canva Sans"/>
                          <a:ea typeface="Canva Sans"/>
                          <a:cs typeface="Canva Sans"/>
                          <a:sym typeface="Canva Sans"/>
                        </a:rPr>
                        <a:t>Februari</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21</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1181</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7969</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5525">
                <a:tc>
                  <a:txBody>
                    <a:bodyPr anchor="t" rtlCol="false"/>
                    <a:lstStyle/>
                    <a:p>
                      <a:pPr algn="ctr">
                        <a:lnSpc>
                          <a:spcPts val="2800"/>
                        </a:lnSpc>
                        <a:defRPr/>
                      </a:pPr>
                      <a:r>
                        <a:rPr lang="en-US" sz="2000">
                          <a:solidFill>
                            <a:srgbClr val="FFFFFF"/>
                          </a:solidFill>
                          <a:latin typeface="Canva Sans"/>
                          <a:ea typeface="Canva Sans"/>
                          <a:cs typeface="Canva Sans"/>
                          <a:sym typeface="Canva Sans"/>
                        </a:rPr>
                        <a:t>.....</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r h="1025525">
                <a:tc>
                  <a:txBody>
                    <a:bodyPr anchor="t" rtlCol="false"/>
                    <a:lstStyle/>
                    <a:p>
                      <a:pPr algn="ctr">
                        <a:lnSpc>
                          <a:spcPts val="2800"/>
                        </a:lnSpc>
                        <a:defRPr/>
                      </a:pPr>
                      <a:r>
                        <a:rPr lang="en-US" sz="2000">
                          <a:solidFill>
                            <a:srgbClr val="FFFFFF"/>
                          </a:solidFill>
                          <a:latin typeface="Canva Sans"/>
                          <a:ea typeface="Canva Sans"/>
                          <a:cs typeface="Canva Sans"/>
                          <a:sym typeface="Canva Sans"/>
                        </a:rPr>
                        <a:t>Desember</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11976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8238</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c>
                  <a:txBody>
                    <a:bodyPr anchor="t" rtlCol="false"/>
                    <a:lstStyle/>
                    <a:p>
                      <a:pPr algn="ctr">
                        <a:lnSpc>
                          <a:spcPts val="2800"/>
                        </a:lnSpc>
                        <a:defRPr/>
                      </a:pPr>
                      <a:r>
                        <a:rPr lang="en-US" sz="2000">
                          <a:solidFill>
                            <a:srgbClr val="FFFFFF"/>
                          </a:solidFill>
                          <a:latin typeface="Canva Sans"/>
                          <a:ea typeface="Canva Sans"/>
                          <a:cs typeface="Canva Sans"/>
                          <a:sym typeface="Canva Sans"/>
                        </a:rPr>
                        <a:t>21886</a:t>
                      </a:r>
                      <a:endParaRPr lang="en-US" sz="1100"/>
                    </a:p>
                  </a:txBody>
                  <a:tcPr marL="190500" marR="190500" marT="190500" marB="190500" anchor="ctr">
                    <a:lnL cmpd="sng" algn="ctr" cap="flat" w="38100">
                      <a:solidFill>
                        <a:srgbClr val="FFFFFF"/>
                      </a:solidFill>
                      <a:prstDash val="solid"/>
                      <a:round/>
                      <a:headEnd type="none" w="med" len="med"/>
                      <a:tailEnd type="none" w="med" len="med"/>
                    </a:lnL>
                    <a:lnR cmpd="sng" algn="ctr" cap="flat" w="38100">
                      <a:solidFill>
                        <a:srgbClr val="FFFFFF"/>
                      </a:solidFill>
                      <a:prstDash val="solid"/>
                      <a:round/>
                      <a:headEnd type="none" w="med" len="med"/>
                      <a:tailEnd type="none" w="med" len="med"/>
                    </a:lnR>
                    <a:lnT cmpd="sng" algn="ctr" cap="flat" w="38100">
                      <a:solidFill>
                        <a:srgbClr val="FFFFFF"/>
                      </a:solidFill>
                      <a:prstDash val="solid"/>
                      <a:round/>
                      <a:headEnd type="none" w="med" len="med"/>
                      <a:tailEnd type="none" w="med" len="med"/>
                    </a:lnT>
                    <a:lnB cmpd="sng" algn="ctr" cap="flat" w="38100">
                      <a:solidFill>
                        <a:srgbClr val="FFFFFF"/>
                      </a:solidFill>
                      <a:prstDash val="solid"/>
                      <a:round/>
                      <a:headEnd type="none" w="med" len="med"/>
                      <a:tailEnd type="none" w="med" len="med"/>
                    </a:lnB>
                  </a:tcPr>
                </a:tc>
              </a:tr>
            </a:tbl>
          </a:graphicData>
        </a:graphic>
      </p:graphicFrame>
      <p:sp>
        <p:nvSpPr>
          <p:cNvPr name="TextBox 33" id="33"/>
          <p:cNvSpPr txBox="true"/>
          <p:nvPr/>
        </p:nvSpPr>
        <p:spPr>
          <a:xfrm rot="0">
            <a:off x="907301" y="2034141"/>
            <a:ext cx="8115300" cy="835025"/>
          </a:xfrm>
          <a:prstGeom prst="rect">
            <a:avLst/>
          </a:prstGeom>
        </p:spPr>
        <p:txBody>
          <a:bodyPr anchor="t" rtlCol="false" tIns="0" lIns="0" bIns="0" rIns="0">
            <a:spAutoFit/>
          </a:bodyPr>
          <a:lstStyle/>
          <a:p>
            <a:pPr algn="just">
              <a:lnSpc>
                <a:spcPts val="5499"/>
              </a:lnSpc>
            </a:pPr>
            <a:r>
              <a:rPr lang="en-US" b="true" sz="5499">
                <a:solidFill>
                  <a:srgbClr val="144158"/>
                </a:solidFill>
                <a:latin typeface="Times New Roman Bold"/>
                <a:ea typeface="Times New Roman Bold"/>
                <a:cs typeface="Times New Roman Bold"/>
                <a:sym typeface="Times New Roman Bold"/>
              </a:rPr>
              <a:t>DESKRIPSI DATASET</a:t>
            </a:r>
          </a:p>
        </p:txBody>
      </p:sp>
      <p:sp>
        <p:nvSpPr>
          <p:cNvPr name="TextBox 34" id="34"/>
          <p:cNvSpPr txBox="true"/>
          <p:nvPr/>
        </p:nvSpPr>
        <p:spPr>
          <a:xfrm rot="0">
            <a:off x="907301" y="3425909"/>
            <a:ext cx="8285106" cy="5603367"/>
          </a:xfrm>
          <a:prstGeom prst="rect">
            <a:avLst/>
          </a:prstGeom>
        </p:spPr>
        <p:txBody>
          <a:bodyPr anchor="t" rtlCol="false" tIns="0" lIns="0" bIns="0" rIns="0">
            <a:spAutoFit/>
          </a:bodyPr>
          <a:lstStyle/>
          <a:p>
            <a:pPr algn="just">
              <a:lnSpc>
                <a:spcPts val="3383"/>
              </a:lnSpc>
            </a:pPr>
            <a:r>
              <a:rPr lang="en-US" sz="2399">
                <a:solidFill>
                  <a:srgbClr val="FFFFFF"/>
                </a:solidFill>
                <a:latin typeface="Times New Roman"/>
                <a:ea typeface="Times New Roman"/>
                <a:cs typeface="Times New Roman"/>
                <a:sym typeface="Times New Roman"/>
              </a:rPr>
              <a:t>Dataset yang digunakan dalam penelitian ini merupakan </a:t>
            </a:r>
            <a:r>
              <a:rPr lang="en-US" sz="2399" b="true">
                <a:solidFill>
                  <a:srgbClr val="D9251C"/>
                </a:solidFill>
                <a:latin typeface="Times New Roman Bold"/>
                <a:ea typeface="Times New Roman Bold"/>
                <a:cs typeface="Times New Roman Bold"/>
                <a:sym typeface="Times New Roman Bold"/>
              </a:rPr>
              <a:t>data sekunder dari Badan Pusat Statistik (BPS)</a:t>
            </a:r>
            <a:r>
              <a:rPr lang="en-US" sz="2399">
                <a:solidFill>
                  <a:srgbClr val="FFFFFF"/>
                </a:solidFill>
                <a:latin typeface="Times New Roman"/>
                <a:ea typeface="Times New Roman"/>
                <a:cs typeface="Times New Roman"/>
                <a:sym typeface="Times New Roman"/>
              </a:rPr>
              <a:t>, mencakup produksi gula di Indonesia dalam satuan ton. Data ini terdiri dari </a:t>
            </a:r>
            <a:r>
              <a:rPr lang="en-US" sz="2399" b="true">
                <a:solidFill>
                  <a:srgbClr val="D9251C"/>
                </a:solidFill>
                <a:latin typeface="Times New Roman Bold"/>
                <a:ea typeface="Times New Roman Bold"/>
                <a:cs typeface="Times New Roman Bold"/>
                <a:sym typeface="Times New Roman Bold"/>
              </a:rPr>
              <a:t>72 observasi</a:t>
            </a:r>
            <a:r>
              <a:rPr lang="en-US" sz="2399">
                <a:solidFill>
                  <a:srgbClr val="FFFFFF"/>
                </a:solidFill>
                <a:latin typeface="Times New Roman"/>
                <a:ea typeface="Times New Roman"/>
                <a:cs typeface="Times New Roman"/>
                <a:sym typeface="Times New Roman"/>
              </a:rPr>
              <a:t> bulanan selama </a:t>
            </a:r>
            <a:r>
              <a:rPr lang="en-US" sz="2399" b="true">
                <a:solidFill>
                  <a:srgbClr val="D9251C"/>
                </a:solidFill>
                <a:latin typeface="Times New Roman Bold"/>
                <a:ea typeface="Times New Roman Bold"/>
                <a:cs typeface="Times New Roman Bold"/>
                <a:sym typeface="Times New Roman Bold"/>
              </a:rPr>
              <a:t>periode Januari 2017 hingga Desember 2022.</a:t>
            </a:r>
            <a:r>
              <a:rPr lang="en-US" sz="2399">
                <a:solidFill>
                  <a:srgbClr val="FFFFFF"/>
                </a:solidFill>
                <a:latin typeface="Times New Roman"/>
                <a:ea typeface="Times New Roman"/>
                <a:cs typeface="Times New Roman"/>
                <a:sym typeface="Times New Roman"/>
              </a:rPr>
              <a:t> </a:t>
            </a:r>
            <a:r>
              <a:rPr lang="en-US" sz="2399">
                <a:solidFill>
                  <a:srgbClr val="FFFFFF"/>
                </a:solidFill>
                <a:latin typeface="Times New Roman"/>
                <a:ea typeface="Times New Roman"/>
                <a:cs typeface="Times New Roman"/>
                <a:sym typeface="Times New Roman"/>
              </a:rPr>
              <a:t>Setiap entri mencatat jumlah produksi gula bulanan, yang menunjukkan pola musiman dan tren tahunan. Dataset diolah dengan menggunakan RStudio untuk memastikan kualitas data, seperti dilakukannya uji kestasioneran, serta identifikasi pola musiman dan non-musiman untuk mendukung analisis menggunakan metode SARIMA. Dataset ini menjadi dasar dalam membangun model prediksi dan mendukung analisis tren produksi gula.</a:t>
            </a:r>
          </a:p>
          <a:p>
            <a:pPr algn="just">
              <a:lnSpc>
                <a:spcPts val="3383"/>
              </a:lnSpc>
            </a:pPr>
          </a:p>
        </p:txBody>
      </p:sp>
      <p:sp>
        <p:nvSpPr>
          <p:cNvPr name="TextBox 35" id="35"/>
          <p:cNvSpPr txBox="true"/>
          <p:nvPr/>
        </p:nvSpPr>
        <p:spPr>
          <a:xfrm rot="0">
            <a:off x="9685383" y="1996041"/>
            <a:ext cx="7781489" cy="384810"/>
          </a:xfrm>
          <a:prstGeom prst="rect">
            <a:avLst/>
          </a:prstGeom>
        </p:spPr>
        <p:txBody>
          <a:bodyPr anchor="t" rtlCol="false" tIns="0" lIns="0" bIns="0" rIns="0">
            <a:spAutoFit/>
          </a:bodyPr>
          <a:lstStyle/>
          <a:p>
            <a:pPr algn="ctr">
              <a:lnSpc>
                <a:spcPts val="2819"/>
              </a:lnSpc>
            </a:pPr>
            <a:r>
              <a:rPr lang="en-US" sz="1999">
                <a:solidFill>
                  <a:srgbClr val="000000"/>
                </a:solidFill>
                <a:latin typeface="Times New Roman"/>
                <a:ea typeface="Times New Roman"/>
                <a:cs typeface="Times New Roman"/>
                <a:sym typeface="Times New Roman"/>
              </a:rPr>
              <a:t>Tabel 1. Data Sampel Produksi Gula (ton) di Indonesia</a:t>
            </a:r>
          </a:p>
        </p:txBody>
      </p:sp>
      <p:sp>
        <p:nvSpPr>
          <p:cNvPr name="TextBox 36" id="36"/>
          <p:cNvSpPr txBox="true"/>
          <p:nvPr/>
        </p:nvSpPr>
        <p:spPr>
          <a:xfrm rot="0">
            <a:off x="388049" y="9721934"/>
            <a:ext cx="7231658" cy="387350"/>
          </a:xfrm>
          <a:prstGeom prst="rect">
            <a:avLst/>
          </a:prstGeom>
        </p:spPr>
        <p:txBody>
          <a:bodyPr anchor="t" rtlCol="false" tIns="0" lIns="0" bIns="0" rIns="0">
            <a:spAutoFit/>
          </a:bodyPr>
          <a:lstStyle/>
          <a:p>
            <a:pPr algn="ctr">
              <a:lnSpc>
                <a:spcPts val="2800"/>
              </a:lnSpc>
              <a:spcBef>
                <a:spcPct val="0"/>
              </a:spcBef>
            </a:pPr>
            <a:r>
              <a:rPr lang="en-US" sz="2000" i="true">
                <a:solidFill>
                  <a:srgbClr val="FFFFFF"/>
                </a:solidFill>
                <a:latin typeface="Times New Roman Italics"/>
                <a:ea typeface="Times New Roman Italics"/>
                <a:cs typeface="Times New Roman Italics"/>
                <a:sym typeface="Times New Roman Italics"/>
              </a:rPr>
              <a:t>Prediksi Produksi Gula di Indonesia Menggunakan Model SARIMA</a:t>
            </a:r>
          </a:p>
        </p:txBody>
      </p:sp>
      <p:sp>
        <p:nvSpPr>
          <p:cNvPr name="TextBox 37" id="37"/>
          <p:cNvSpPr txBox="true"/>
          <p:nvPr/>
        </p:nvSpPr>
        <p:spPr>
          <a:xfrm rot="0">
            <a:off x="17466871" y="9652034"/>
            <a:ext cx="528407" cy="476250"/>
          </a:xfrm>
          <a:prstGeom prst="rect">
            <a:avLst/>
          </a:prstGeom>
        </p:spPr>
        <p:txBody>
          <a:bodyPr anchor="t" rtlCol="false" tIns="0" lIns="0" bIns="0" rIns="0">
            <a:spAutoFit/>
          </a:bodyPr>
          <a:lstStyle/>
          <a:p>
            <a:pPr algn="just">
              <a:lnSpc>
                <a:spcPts val="3524"/>
              </a:lnSpc>
            </a:pPr>
            <a:r>
              <a:rPr lang="en-US" sz="2499" i="true">
                <a:solidFill>
                  <a:srgbClr val="FFFFFF"/>
                </a:solidFill>
                <a:latin typeface="Times New Roman Italics"/>
                <a:ea typeface="Times New Roman Italics"/>
                <a:cs typeface="Times New Roman Italics"/>
                <a:sym typeface="Times New Roman Italics"/>
              </a:rPr>
              <a:t>08</a:t>
            </a:r>
          </a:p>
        </p:txBody>
      </p:sp>
      <p:sp>
        <p:nvSpPr>
          <p:cNvPr name="AutoShape 38" id="38"/>
          <p:cNvSpPr/>
          <p:nvPr/>
        </p:nvSpPr>
        <p:spPr>
          <a:xfrm>
            <a:off x="907301" y="2850116"/>
            <a:ext cx="781916" cy="0"/>
          </a:xfrm>
          <a:prstGeom prst="line">
            <a:avLst/>
          </a:prstGeom>
          <a:ln cap="flat" w="38100">
            <a:solidFill>
              <a:srgbClr val="0CA3B3"/>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DAGWzCcxy8w</dc:identifier>
  <dcterms:modified xsi:type="dcterms:W3CDTF">2011-08-01T06:04:30Z</dcterms:modified>
  <cp:revision>1</cp:revision>
  <dc:title>Kelompok 7 ADW RA Model SARIMA</dc:title>
</cp:coreProperties>
</file>

<file path=docProps/thumbnail.jpeg>
</file>